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6" r:id="rId2"/>
    <p:sldId id="301" r:id="rId3"/>
    <p:sldId id="259" r:id="rId4"/>
    <p:sldId id="260" r:id="rId5"/>
    <p:sldId id="256" r:id="rId6"/>
    <p:sldId id="257" r:id="rId7"/>
    <p:sldId id="258" r:id="rId8"/>
    <p:sldId id="261" r:id="rId9"/>
    <p:sldId id="302" r:id="rId10"/>
    <p:sldId id="287" r:id="rId11"/>
    <p:sldId id="288" r:id="rId12"/>
    <p:sldId id="289" r:id="rId13"/>
    <p:sldId id="290" r:id="rId14"/>
    <p:sldId id="291" r:id="rId15"/>
    <p:sldId id="292" r:id="rId16"/>
    <p:sldId id="303" r:id="rId17"/>
    <p:sldId id="295" r:id="rId18"/>
    <p:sldId id="296" r:id="rId19"/>
    <p:sldId id="297" r:id="rId20"/>
    <p:sldId id="298" r:id="rId21"/>
    <p:sldId id="299" r:id="rId22"/>
    <p:sldId id="300" r:id="rId23"/>
    <p:sldId id="325" r:id="rId24"/>
    <p:sldId id="326" r:id="rId25"/>
    <p:sldId id="327" r:id="rId26"/>
    <p:sldId id="328" r:id="rId27"/>
    <p:sldId id="329" r:id="rId28"/>
    <p:sldId id="330" r:id="rId29"/>
    <p:sldId id="331" r:id="rId30"/>
    <p:sldId id="339" r:id="rId31"/>
    <p:sldId id="340" r:id="rId32"/>
    <p:sldId id="341" r:id="rId33"/>
    <p:sldId id="342" r:id="rId34"/>
    <p:sldId id="343" r:id="rId35"/>
    <p:sldId id="344" r:id="rId36"/>
    <p:sldId id="345" r:id="rId37"/>
    <p:sldId id="304" r:id="rId38"/>
    <p:sldId id="305" r:id="rId39"/>
    <p:sldId id="306" r:id="rId40"/>
    <p:sldId id="307" r:id="rId41"/>
    <p:sldId id="308" r:id="rId42"/>
    <p:sldId id="309" r:id="rId43"/>
    <p:sldId id="310" r:id="rId44"/>
    <p:sldId id="311" r:id="rId45"/>
    <p:sldId id="312" r:id="rId46"/>
    <p:sldId id="313" r:id="rId47"/>
    <p:sldId id="314" r:id="rId48"/>
    <p:sldId id="315" r:id="rId49"/>
    <p:sldId id="316" r:id="rId50"/>
    <p:sldId id="317" r:id="rId51"/>
    <p:sldId id="318" r:id="rId52"/>
    <p:sldId id="319" r:id="rId53"/>
    <p:sldId id="320" r:id="rId54"/>
    <p:sldId id="321" r:id="rId55"/>
    <p:sldId id="322" r:id="rId56"/>
    <p:sldId id="323" r:id="rId57"/>
    <p:sldId id="324" r:id="rId58"/>
    <p:sldId id="332" r:id="rId59"/>
    <p:sldId id="333" r:id="rId60"/>
    <p:sldId id="334" r:id="rId61"/>
    <p:sldId id="335" r:id="rId62"/>
    <p:sldId id="336" r:id="rId63"/>
    <p:sldId id="337" r:id="rId64"/>
    <p:sldId id="338" r:id="rId65"/>
    <p:sldId id="346" r:id="rId66"/>
    <p:sldId id="347" r:id="rId67"/>
    <p:sldId id="348" r:id="rId68"/>
    <p:sldId id="349" r:id="rId69"/>
    <p:sldId id="350" r:id="rId70"/>
    <p:sldId id="351" r:id="rId71"/>
    <p:sldId id="352" r:id="rId7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57" autoAdjust="0"/>
    <p:restoredTop sz="94660"/>
  </p:normalViewPr>
  <p:slideViewPr>
    <p:cSldViewPr snapToGrid="0">
      <p:cViewPr varScale="1">
        <p:scale>
          <a:sx n="85" d="100"/>
          <a:sy n="85" d="100"/>
        </p:scale>
        <p:origin x="145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DA0B5-DF31-4F63-86EB-C19C7F10270B}" type="datetimeFigureOut">
              <a:rPr lang="en-GB" smtClean="0"/>
              <a:t>20/08/2023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EB33-0C24-42F8-9CEB-39DDEA56A936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26E3BB-0E57-440B-9B5D-9B2235D23DA2}"/>
              </a:ext>
            </a:extLst>
          </p:cNvPr>
          <p:cNvSpPr txBox="1"/>
          <p:nvPr userDrawn="1"/>
        </p:nvSpPr>
        <p:spPr>
          <a:xfrm rot="16200000">
            <a:off x="4358512" y="5859024"/>
            <a:ext cx="133241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@thisgeordieteaches</a:t>
            </a:r>
          </a:p>
        </p:txBody>
      </p:sp>
    </p:spTree>
    <p:extLst>
      <p:ext uri="{BB962C8B-B14F-4D97-AF65-F5344CB8AC3E}">
        <p14:creationId xmlns:p14="http://schemas.microsoft.com/office/powerpoint/2010/main" val="3819012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DA0B5-DF31-4F63-86EB-C19C7F10270B}" type="datetimeFigureOut">
              <a:rPr lang="en-GB" smtClean="0"/>
              <a:t>20/08/2023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EB33-0C24-42F8-9CEB-39DDEA56A9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9853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DA0B5-DF31-4F63-86EB-C19C7F10270B}" type="datetimeFigureOut">
              <a:rPr lang="en-GB" smtClean="0"/>
              <a:t>20/08/2023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EB33-0C24-42F8-9CEB-39DDEA56A9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5422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DA0B5-DF31-4F63-86EB-C19C7F10270B}" type="datetimeFigureOut">
              <a:rPr lang="en-GB" smtClean="0"/>
              <a:t>20/08/2023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EB33-0C24-42F8-9CEB-39DDEA56A9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523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DA0B5-DF31-4F63-86EB-C19C7F10270B}" type="datetimeFigureOut">
              <a:rPr lang="en-GB" smtClean="0"/>
              <a:t>20/08/2023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EB33-0C24-42F8-9CEB-39DDEA56A9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7503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DA0B5-DF31-4F63-86EB-C19C7F10270B}" type="datetimeFigureOut">
              <a:rPr lang="en-GB" smtClean="0"/>
              <a:t>20/08/2023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EB33-0C24-42F8-9CEB-39DDEA56A9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3953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DA0B5-DF31-4F63-86EB-C19C7F10270B}" type="datetimeFigureOut">
              <a:rPr lang="en-GB" smtClean="0"/>
              <a:t>20/08/2023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EB33-0C24-42F8-9CEB-39DDEA56A9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7160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DA0B5-DF31-4F63-86EB-C19C7F10270B}" type="datetimeFigureOut">
              <a:rPr lang="en-GB" smtClean="0"/>
              <a:t>20/08/2023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EB33-0C24-42F8-9CEB-39DDEA56A9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0479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DA0B5-DF31-4F63-86EB-C19C7F10270B}" type="datetimeFigureOut">
              <a:rPr lang="en-GB" smtClean="0"/>
              <a:t>20/08/2023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EB33-0C24-42F8-9CEB-39DDEA56A9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502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DA0B5-DF31-4F63-86EB-C19C7F10270B}" type="datetimeFigureOut">
              <a:rPr lang="en-GB" smtClean="0"/>
              <a:t>20/08/2023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EB33-0C24-42F8-9CEB-39DDEA56A9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127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DA0B5-DF31-4F63-86EB-C19C7F10270B}" type="datetimeFigureOut">
              <a:rPr lang="en-GB" smtClean="0"/>
              <a:t>20/08/2023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EB33-0C24-42F8-9CEB-39DDEA56A9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7426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8DA0B5-DF31-4F63-86EB-C19C7F10270B}" type="datetimeFigureOut">
              <a:rPr lang="en-GB" smtClean="0"/>
              <a:t>20/08/2023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5EB33-0C24-42F8-9CEB-39DDEA56A9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7346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AE8BDC-92DB-41D7-BB57-85611D8352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Gill Sans MT" panose="020B0502020104020203" pitchFamily="34" charset="0"/>
              </a:rPr>
              <a:t>Red – 2023 reasoning 2</a:t>
            </a:r>
          </a:p>
          <a:p>
            <a:r>
              <a:rPr lang="en-GB" dirty="0">
                <a:latin typeface="Gill Sans MT" panose="020B0502020104020203" pitchFamily="34" charset="0"/>
              </a:rPr>
              <a:t>Orange – 2023 reasoning 3</a:t>
            </a:r>
          </a:p>
          <a:p>
            <a:r>
              <a:rPr lang="en-GB" dirty="0">
                <a:latin typeface="Gill Sans MT" panose="020B0502020104020203" pitchFamily="34" charset="0"/>
              </a:rPr>
              <a:t>Yellow – 2022 reasoning 2</a:t>
            </a:r>
          </a:p>
          <a:p>
            <a:r>
              <a:rPr lang="en-GB" dirty="0">
                <a:latin typeface="Gill Sans MT" panose="020B0502020104020203" pitchFamily="34" charset="0"/>
              </a:rPr>
              <a:t>Green – 2022 reasoning 3</a:t>
            </a:r>
          </a:p>
          <a:p>
            <a:r>
              <a:rPr lang="en-GB" dirty="0">
                <a:latin typeface="Gill Sans MT" panose="020B0502020104020203" pitchFamily="34" charset="0"/>
              </a:rPr>
              <a:t>Blue – 2019 reasoning 2</a:t>
            </a:r>
          </a:p>
          <a:p>
            <a:r>
              <a:rPr lang="en-GB" dirty="0">
                <a:latin typeface="Gill Sans MT" panose="020B0502020104020203" pitchFamily="34" charset="0"/>
              </a:rPr>
              <a:t>Pink – 2019 reasoning 3</a:t>
            </a:r>
          </a:p>
          <a:p>
            <a:endParaRPr lang="en-GB" dirty="0">
              <a:latin typeface="Gill Sans MT" panose="020B0502020104020203" pitchFamily="34" charset="0"/>
            </a:endParaRPr>
          </a:p>
          <a:p>
            <a:endParaRPr lang="en-GB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235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5F8E08-2DD0-4383-8B5E-A2F128000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7" y="2683342"/>
            <a:ext cx="8543925" cy="149131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10000" dirty="0">
                <a:latin typeface="Gill Sans MT" panose="020B0502020104020203" pitchFamily="34" charset="0"/>
              </a:rPr>
              <a:t>AUTUMN 1</a:t>
            </a:r>
          </a:p>
        </p:txBody>
      </p:sp>
    </p:spTree>
    <p:extLst>
      <p:ext uri="{BB962C8B-B14F-4D97-AF65-F5344CB8AC3E}">
        <p14:creationId xmlns:p14="http://schemas.microsoft.com/office/powerpoint/2010/main" val="3789618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6445630"/>
              </p:ext>
            </p:extLst>
          </p:nvPr>
        </p:nvGraphicFramePr>
        <p:xfrm>
          <a:off x="270436" y="295336"/>
          <a:ext cx="4682564" cy="62668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Gill Sans MT" panose="020B0502020104020203" pitchFamily="34" charset="0"/>
                        </a:rPr>
                        <a:t>Year 6 Reasoning Practice – test 1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1. Jack buys a litre of juice for £1.64 and pays with £5. How much change does he get?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2. What are the next 2 numbers in this sequence?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15, 30, 45, ___, 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3. There were 23,375 people at a match. Round this to the nearest hundred.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4. Susie thinks of a number. She divides it by 3. The answer is 61. What was her number?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5. What is one hundred less than 20,083?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6. One third of a number is 15. What is the number?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7. Rain falls at 3mm per hour. How much rain fell between 6am and 9am?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8. What’s missing to make this correct?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100 x ____ = 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9. One portion of cereal is 50g. How many portions will you get from a 600g box?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10. Write the correct inequality to make this true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1/6 ____ 1/5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3B9BC8EC-8909-4F3D-BE27-4D40D9E2DC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446068"/>
              </p:ext>
            </p:extLst>
          </p:nvPr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7474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645745"/>
              </p:ext>
            </p:extLst>
          </p:nvPr>
        </p:nvGraphicFramePr>
        <p:xfrm>
          <a:off x="270436" y="295336"/>
          <a:ext cx="4682564" cy="62668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Gill Sans MT" panose="020B0502020104020203" pitchFamily="34" charset="0"/>
                        </a:rPr>
                        <a:t>Year 6 Reasoning Practice – test 2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1. Using the digits 4, 8, 2 and 3, write the lowest even three-digit number.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2. Write the number thirteen thousand, eight hundred and seventy three in digits.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3. Write the next two numbers in this sequence: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2570, 2580, 2590, ____, 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4. Round 13.5 to the nearest whole number.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5. Write the missing number to make this correct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123,050 = 100,000 + 3,050 + 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6. A shop sold 3456 games. They ended April with 15780 games. How many did they start with?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7. What fraction is equivalent to 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8. How many minutes are there in 3 and a half hours?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9. 3 eggs weigh 87g. How much does one egg weigh?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10. Mushrooms cost £2.40 for 1kg. How much would 3.5kg cost?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E119973F-B96A-4B13-A7F5-4D6586A17B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446068"/>
              </p:ext>
            </p:extLst>
          </p:nvPr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1083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2513525"/>
              </p:ext>
            </p:extLst>
          </p:nvPr>
        </p:nvGraphicFramePr>
        <p:xfrm>
          <a:off x="270436" y="295336"/>
          <a:ext cx="4682564" cy="62668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Gill Sans MT" panose="020B0502020104020203" pitchFamily="34" charset="0"/>
                        </a:rPr>
                        <a:t>Year 6 Reasoning Practice – test 3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1. One table can seat 9 people. How many tables will be needed for 45 people?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2. What is missing from this calculation?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500,000 + _________ + 93 = 505,093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3. Miss Smith has 5 litres of juice. She uses 2.9 litres. How much juice is left?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4. In a race, Jack runs 1/5 and Ellie runs 2/5. How much is left to run?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5. Write 23/5 as a mixed number.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Gill Sans MT" panose="020B0502020104020203" pitchFamily="34" charset="0"/>
                        </a:rPr>
                        <a:t>6. One box of cereal costs £3.10. If you buy one, you get one half price. How much does 2 boxes cost?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7. What is the remainder when you divide 30 by 4?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050" dirty="0">
                          <a:latin typeface="Gill Sans MT" panose="020B0502020104020203" pitchFamily="34" charset="0"/>
                        </a:rPr>
                        <a:t>8. Two bananas weigh the same as three oranges. If one banana weighs 60g, how much does one orange weigh?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9. What is the value of the 7 in 9,074,318?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10. One inch is 2.5cm. How many inches is 25cm?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722071"/>
              </p:ext>
            </p:extLst>
          </p:nvPr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31F2ED47-EE40-4697-8389-D4D212D021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446068"/>
              </p:ext>
            </p:extLst>
          </p:nvPr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1052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0534414"/>
              </p:ext>
            </p:extLst>
          </p:nvPr>
        </p:nvGraphicFramePr>
        <p:xfrm>
          <a:off x="270436" y="295336"/>
          <a:ext cx="4682564" cy="63208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Gill Sans MT" panose="020B0502020104020203" pitchFamily="34" charset="0"/>
                        </a:rPr>
                        <a:t>Year 6 Reasoning Practice – test 4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1. How many faces does a cuboid have?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Gill Sans MT" panose="020B0502020104020203" pitchFamily="34" charset="0"/>
                        </a:rPr>
                        <a:t>2. Olivia buys a banana (35p), an apple (40p) and some crisps (55p). She pays with £2. How much change will she get?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3. Write 3/10 as a decimal.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050" dirty="0">
                          <a:latin typeface="Gill Sans MT" panose="020B0502020104020203" pitchFamily="34" charset="0"/>
                        </a:rPr>
                        <a:t>4. The temperature in Oslo is 7˚ lower than in London. It’s 4˚ in London. What’s the temperature in Oslo?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Gill Sans MT" panose="020B0502020104020203" pitchFamily="34" charset="0"/>
                        </a:rPr>
                        <a:t>5. 15,302 people attend a match on Sat. 4,089 more attend on Sun. How many attend on Sunday?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6. What is 8,350 rounded to the nearest 100?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7. Complete the calculation: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1000 x 56 = __________ x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8. I am facing North. I turn 3 right angles clockwise. Where am I facing now?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9. A t-shirt costs £12. It is reduced by 10% in the sale. How much is it in the sale?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10. What is the missing number in this sequence: 2.5, 3.7, 4.9, 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0B4E1323-7871-4462-B3AC-04011E740A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446068"/>
              </p:ext>
            </p:extLst>
          </p:nvPr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5403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925513"/>
              </p:ext>
            </p:extLst>
          </p:nvPr>
        </p:nvGraphicFramePr>
        <p:xfrm>
          <a:off x="270436" y="295336"/>
          <a:ext cx="4682564" cy="62668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Gill Sans MT" panose="020B0502020104020203" pitchFamily="34" charset="0"/>
                        </a:rPr>
                        <a:t>Year 6 Reasoning Practice – test 5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1. What number is 100 less than 8043?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2. What are the two missing numbers?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_______, 150, 190, 230, _____, 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3. Jack chose a number, doubled it, then added 5. His answer was 31. What did he start with?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4. Write one quarter as a decimal.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5. Write the missing number: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0.7 x _______ = 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6. Flour costs 17p for 100g. How much would 500g cost?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7. Complete this with the correct inequality: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0.7 __________ 7/100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8. Round 38,476 to the nearest 1000.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9. Write a prime number between 10 and 30.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10. Write the missing number: 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3 x ___ = (5 x 6) + 3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2D942409-73D1-41BA-BBD8-81CC472279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446068"/>
              </p:ext>
            </p:extLst>
          </p:nvPr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2504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2927955"/>
              </p:ext>
            </p:extLst>
          </p:nvPr>
        </p:nvGraphicFramePr>
        <p:xfrm>
          <a:off x="270436" y="295336"/>
          <a:ext cx="4682564" cy="62979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Gill Sans MT" panose="020B0502020104020203" pitchFamily="34" charset="0"/>
                        </a:rPr>
                        <a:t>Year 6 Reasoning Practice – test 6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1. A car is reduced by £1200. The original price is £5789. What is the new price?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2. What digit is in the ten thousands place?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3,587,120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3. Jack buys a car (£1.37) and some stickers (£1.70). How much change from £5 does he get?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4. Susie has 3547 points. She gets 355 more. How many points does she have in total?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5. Write all the factors of 12.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6. How many days are there in June, March and December altogether?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7. 8km is approximately 5 miles. How many miles is the same as 480km?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8. Write the correct in equality: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1/4 ____ 1/3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050" dirty="0">
                          <a:latin typeface="Gill Sans MT" panose="020B0502020104020203" pitchFamily="34" charset="0"/>
                        </a:rPr>
                        <a:t>9. Susie makes jewellery. Each bracelet needs 52 beads. If she makes 24 bracelets, how many beads does she need?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10. Jack’s book has 240 pages. He’s already read 1/3 of them. How many pages does he have left?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418065D1-2F91-474F-BABF-F2DFE216E0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446068"/>
              </p:ext>
            </p:extLst>
          </p:nvPr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1176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5F8E08-2DD0-4383-8B5E-A2F128000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7" y="2683342"/>
            <a:ext cx="8543925" cy="149131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10000" dirty="0">
                <a:latin typeface="Gill Sans MT" panose="020B0502020104020203" pitchFamily="34" charset="0"/>
              </a:rPr>
              <a:t>AUTUMN 2</a:t>
            </a:r>
          </a:p>
        </p:txBody>
      </p:sp>
    </p:spTree>
    <p:extLst>
      <p:ext uri="{BB962C8B-B14F-4D97-AF65-F5344CB8AC3E}">
        <p14:creationId xmlns:p14="http://schemas.microsoft.com/office/powerpoint/2010/main" val="251156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576083"/>
              </p:ext>
            </p:extLst>
          </p:nvPr>
        </p:nvGraphicFramePr>
        <p:xfrm>
          <a:off x="270436" y="295336"/>
          <a:ext cx="4682564" cy="62668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Gill Sans MT" panose="020B0502020104020203" pitchFamily="34" charset="0"/>
                        </a:rPr>
                        <a:t>Year 6 Reasoning Practice – test 7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1. Jack buys a litre of juice for £2.17 and pays with £10. How much change does he get?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2. What are the next 2 numbers in this sequence?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12, 25, 38, ___, 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3. There were 21,387 people at a match. Round this to the nearest ten.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4. Susie thinks of a number. She divides it by 5. The answer is 53. What was her number?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5. What is one hundred less than 19,003?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6. One third of a number is 17. What is the number?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7. Rain falls at 5mm per hour. How much rain fell between 6am and 10am?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8. What’s missing to make this correct?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100 x ____ = 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9. One portion of cereal is 40g. How many portions will you get from a 480g box?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10. Write the correct inequality to make this true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1/10 ____ 1/5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0520F5F4-A8C1-4D76-B849-269BDD4CD9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096315"/>
              </p:ext>
            </p:extLst>
          </p:nvPr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1441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750218"/>
              </p:ext>
            </p:extLst>
          </p:nvPr>
        </p:nvGraphicFramePr>
        <p:xfrm>
          <a:off x="270436" y="295336"/>
          <a:ext cx="4682564" cy="62668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Gill Sans MT" panose="020B0502020104020203" pitchFamily="34" charset="0"/>
                        </a:rPr>
                        <a:t>Year 6 Reasoning Practice – test 8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Using the digits 4, 6, 2 and 3, write the lowest three-digit number.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Write the number eighty thousand, nine hundred and one in digits.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Write the next two numbers in this sequence: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1820, 1810, 1800, ____, 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Round 11.08 to the nearest whole number.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Write the missing number to make this correct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1,580,050 = 50 + ______ + 80,000 + 1,000,000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A shop sold 1687 games. They ended April with 10581 games. How many did they start with?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What fraction is equivalent to 75%?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How many minutes are there in 5 hours?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8 eggs weigh 88g. How much does one egg weigh?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Mushrooms cost £2.50 for 1kg. How much would 1.5kg cost?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B294B1C5-F5B4-4D40-98E9-9AD3731A64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446068"/>
              </p:ext>
            </p:extLst>
          </p:nvPr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1746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6269256"/>
              </p:ext>
            </p:extLst>
          </p:nvPr>
        </p:nvGraphicFramePr>
        <p:xfrm>
          <a:off x="270436" y="295336"/>
          <a:ext cx="4682564" cy="62668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Gill Sans MT" panose="020B0502020104020203" pitchFamily="34" charset="0"/>
                        </a:rPr>
                        <a:t>Year 6 Reasoning Practice – test 9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One table can seat 7 people. How many tables will be needed for 35 people?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What is missing from this calculation?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12,080 = 10,000 + _____ + 80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Miss Smith has 3 litres of juice. She uses 1.28 litres. How much juice is left?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In a race, Jack runs 1/6 and Ellie runs 4/6. How much is left to run?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Write 19/6 as a mixed number.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One box of cereal costs £2.60. If you buy one, you get one half price. How much does 2 boxes cost?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What is the remainder when you divide 92 by 3?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05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Two bananas weigh the same as three oranges. If one orange weighs 45g, how much does one banana weigh?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What is the value of the 7 in 37,580?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One inch is 2.5cm. How many inches is 27.5cm?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D2E35C41-CE6B-450D-A528-2A02B3A0CF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446068"/>
              </p:ext>
            </p:extLst>
          </p:nvPr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27267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533127"/>
              </p:ext>
            </p:extLst>
          </p:nvPr>
        </p:nvGraphicFramePr>
        <p:xfrm>
          <a:off x="270436" y="295336"/>
          <a:ext cx="4682564" cy="63519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Gill Sans MT" panose="020B0502020104020203" pitchFamily="34" charset="0"/>
                        </a:rPr>
                        <a:t>Year 6 Reasoning Practice – test 10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How many faces does a square-based pyramid have?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Olivia buys a banana (27p), an apple (51p) and some crisps (65p). She pays with £5. How much change will she get?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Write 8/10 as a decimal.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05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The temperature in Kiruna is 6˚ lower than in London. It’s 3˚ in London. What’s the temperature in Kiruna?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52,350 people attend a match on Sat. 4,089 more attend on Sun. How many attend on Sunday?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What is 8,307 rounded to the nearest 10?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Complete the calculation: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100 x 5.67= __________ x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I am facing East. I turn 1 right angle anti-clockwise. Where am I facing now?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A t-shirt costs £15. It is reduced by 20% in the sale. How much is it in the sale?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What is the missing number in this sequence: 1.3, 2.4, 3.5, ___, 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465D2037-34C2-44C3-8960-1DC60D94B5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446068"/>
              </p:ext>
            </p:extLst>
          </p:nvPr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3529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5112575"/>
              </p:ext>
            </p:extLst>
          </p:nvPr>
        </p:nvGraphicFramePr>
        <p:xfrm>
          <a:off x="270436" y="295336"/>
          <a:ext cx="4682564" cy="62668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Gill Sans MT" panose="020B0502020104020203" pitchFamily="34" charset="0"/>
                        </a:rPr>
                        <a:t>Year 6 Reasoning Practice – test 11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What number is 100 less than 10,027?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What are the two missing numbers?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___, 25, 50, 75, 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Jack chose a number, doubled it, then added 17. His answer was 47. What did he start with?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Write one fifth as a decimal.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Write the missing number: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1.8 x _______ = 1800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Butter costs 37p for 100g. How much would 400g cost?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Complete this with the correct inequality: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0.5 __________ 4/10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Round 35,576 to the nearest 1000.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Write a square number between 10 and 30.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Write the missing number: 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 x ___ = (2 x 2) + 5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DEDA0869-F458-4BE0-A863-51A603A009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446068"/>
              </p:ext>
            </p:extLst>
          </p:nvPr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1709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215024"/>
              </p:ext>
            </p:extLst>
          </p:nvPr>
        </p:nvGraphicFramePr>
        <p:xfrm>
          <a:off x="270436" y="295336"/>
          <a:ext cx="4682564" cy="62979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Gill Sans MT" panose="020B0502020104020203" pitchFamily="34" charset="0"/>
                        </a:rPr>
                        <a:t>Year 6 Reasoning Practice – test 12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A car is reduced by £800. The original price is £3020. What is the new price?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What digit is in the ten thousands place?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3,687,120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Jack buys a magazine (£1.99) and some stickers (£0.97). How much change from £5 does he get?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Susie has 3547 points. She loses 570. How many points does she have left?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Write all the factors of 15.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How many days are there in January, May and October altogether?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8km is approximately 5 miles. How many miles is the same as 560km?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Write the correct in equality: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0.5 ____ 1/3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05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Susie makes jewellery. Each bracelet needs 63 beads. If she makes 18 bracelets, how many beads does she need?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Jack’s book has 300 pages. He’s already read 1/5 of them. How many pages does he have left?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AE9C4BE0-4B38-4F8E-BB45-42278816D1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446068"/>
              </p:ext>
            </p:extLst>
          </p:nvPr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705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5F8E08-2DD0-4383-8B5E-A2F128000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7" y="2683342"/>
            <a:ext cx="8543925" cy="149131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10000" dirty="0">
                <a:latin typeface="Gill Sans MT" panose="020B0502020104020203" pitchFamily="34" charset="0"/>
              </a:rPr>
              <a:t>SPRING 1</a:t>
            </a:r>
          </a:p>
        </p:txBody>
      </p:sp>
    </p:spTree>
    <p:extLst>
      <p:ext uri="{BB962C8B-B14F-4D97-AF65-F5344CB8AC3E}">
        <p14:creationId xmlns:p14="http://schemas.microsoft.com/office/powerpoint/2010/main" val="19631578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6735640"/>
              </p:ext>
            </p:extLst>
          </p:nvPr>
        </p:nvGraphicFramePr>
        <p:xfrm>
          <a:off x="270436" y="295336"/>
          <a:ext cx="4682564" cy="62668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Gill Sans MT" panose="020B0502020104020203" pitchFamily="34" charset="0"/>
                        </a:rPr>
                        <a:t>Year 6 Reasoning Practice – test 13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1. Jack buys a litre of juice for £1.65 and pays with 5 50p coins. How much change does he get?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2. What are the next 2 numbers in this sequence?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11, 22, 33, 44, ___, 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3. There were 105,501 people at a match. Round this to the nearest thousand.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4. Susie thinks of a number. She divides it by 7. The answer is 71. What was her number?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5. What is one hundred less than 1,058?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6. One fifth of a number is 16. What is the number?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7. Rain falls at 4mm per hour. How much rain fell between 6am and 9.30am?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8. What’s missing to make this correct?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200 x ____ = 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9. One portion of cereal is 35g. How many portions will you get from a 700g box?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10. Write the correct inequality to make this true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0.7 _____ 7/10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9DFF2B52-653C-41B6-96C1-FD956BC8C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446068"/>
              </p:ext>
            </p:extLst>
          </p:nvPr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97574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8605686"/>
              </p:ext>
            </p:extLst>
          </p:nvPr>
        </p:nvGraphicFramePr>
        <p:xfrm>
          <a:off x="270436" y="295336"/>
          <a:ext cx="4682564" cy="62668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Gill Sans MT" panose="020B0502020104020203" pitchFamily="34" charset="0"/>
                        </a:rPr>
                        <a:t>Year 6 Reasoning Practice – test 14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Using the digits 5, 3, 8, 2, write a multiple of 4 between 200 and 300.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Write the number nine hundred and twelve thousand and six in digits.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Write the next two numbers in this sequence: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1982, 1992, ____, 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Round 13.67 to the nearest whole number.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Write the missing number to make this correct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3,804,300 = 800,000 + 4,000 + 300 + 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A shop sold 156 games each month. How many games did they sell in the year?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What fraction is equivalent to 10%?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How many hours are there in 5 days?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8 chocolate eggs weigh 880g. How much does one egg weigh?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Mushrooms cost £2.40 for 1kg. How much would 3.5kg cost?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75D8739D-621D-4B81-9741-A90C122E83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446068"/>
              </p:ext>
            </p:extLst>
          </p:nvPr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196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627855"/>
              </p:ext>
            </p:extLst>
          </p:nvPr>
        </p:nvGraphicFramePr>
        <p:xfrm>
          <a:off x="270436" y="295336"/>
          <a:ext cx="4682564" cy="62668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Gill Sans MT" panose="020B0502020104020203" pitchFamily="34" charset="0"/>
                        </a:rPr>
                        <a:t>Year 6 Reasoning Practice – test 15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One table can seat 6 people. How many tables will be needed for 36 people?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What is missing from this calculation?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35,876 = 30,000 + 5076 + _________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Miss Smith has 6 litres of juice. She uses 3.76 litres. How much juice is left?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In a race, Jack runs 180m and Ellie runs 340m.The race is 600m. How much is left to run?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Write 61/8 as a mixed number.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One box of cereal costs £2.30. If you buy one, you get one half price. How much does 2 boxes cost?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What is the remainder when you divide 37 by 5?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05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Two apples weigh the same as five pears. If one pear weighs 30g, how much does one apple weigh?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What is the value of the 7 in 7,058,023?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One inch is 2.5cm. How many cm is 12 inches?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466873E0-EFFF-43BB-B56C-99D911A9A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446068"/>
              </p:ext>
            </p:extLst>
          </p:nvPr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47431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0208957"/>
              </p:ext>
            </p:extLst>
          </p:nvPr>
        </p:nvGraphicFramePr>
        <p:xfrm>
          <a:off x="270436" y="295336"/>
          <a:ext cx="4682564" cy="63519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Gill Sans MT" panose="020B0502020104020203" pitchFamily="34" charset="0"/>
                        </a:rPr>
                        <a:t>Year 6 Reasoning Practice – test 16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How many faces does a hexagonal prism have?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Olivia buys a banana (25p), an apple (37p) and some crisps (37p). She pays with 6 50p coins. How much change will she get?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Write 3/5 as a decimal.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05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The temperature in </a:t>
                      </a:r>
                      <a:r>
                        <a:rPr lang="en-GB" sz="1050" dirty="0" err="1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Ottowa</a:t>
                      </a:r>
                      <a:r>
                        <a:rPr lang="en-GB" sz="105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 is 5˚ lower than in London. It’s 2˚ in London. What’s the temperature in </a:t>
                      </a:r>
                      <a:r>
                        <a:rPr lang="en-GB" sz="1050" dirty="0" err="1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Ottowa</a:t>
                      </a:r>
                      <a:r>
                        <a:rPr lang="en-GB" sz="105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16,205 people attend a match on Sat. 4,089 fewer on Sun. How many attend on Sunday?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What is 1,058 rounded to the nearest 1000?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Complete the calculation: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200 x 3.12 = __________ x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I am facing South West. I turn 45˚ clockwise. Where am I facing now?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A t-shirt costs £20. It is reduced by 25% in the sale. How much is it in the sale?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What is the missing number in this sequence: ___, 9.5, 9.1, 8.7, 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30E207CA-EFE7-4F96-A894-81C7A177C7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446068"/>
              </p:ext>
            </p:extLst>
          </p:nvPr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92692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222775"/>
              </p:ext>
            </p:extLst>
          </p:nvPr>
        </p:nvGraphicFramePr>
        <p:xfrm>
          <a:off x="270436" y="295336"/>
          <a:ext cx="4682564" cy="62668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Gill Sans MT" panose="020B0502020104020203" pitchFamily="34" charset="0"/>
                        </a:rPr>
                        <a:t>Year 6 Reasoning Practice – test 17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What number is 10 less than 9,002?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What’s missing in this sequence?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___, 26, 39, 52, 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Jack chose a number, multiplied it by 10, then added 7. His answer was 117. What did he start with?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Write 25% as a decimal.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Write the missing number: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_____ x 100 = 57.1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Rice costs 24p for 100g. How much would 250g cost?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Complete this with the correct inequality: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0.5 + 0.1 _____ 7/10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Round 83,657 to the nearest 1000.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Write a 2-digit cube number.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Write the missing number: 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 x ___ = 10 x 2 + 7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E2E929C6-FE12-494A-BE89-8738958783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446068"/>
              </p:ext>
            </p:extLst>
          </p:nvPr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49602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5570857"/>
              </p:ext>
            </p:extLst>
          </p:nvPr>
        </p:nvGraphicFramePr>
        <p:xfrm>
          <a:off x="270436" y="295336"/>
          <a:ext cx="4682564" cy="62979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Gill Sans MT" panose="020B0502020104020203" pitchFamily="34" charset="0"/>
                        </a:rPr>
                        <a:t>Year 6 Reasoning Practice – test 18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A car is reduced by £750. The sale price was £1950. What was the original price?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What digit is in the thousands place?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6, 587, 023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Jack buys a book (£7.99) and a bookmark (£2.25). What’s his change from £10?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Susie has 3547 points. She earns 1579 more. How many points does she have now?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Write all the factors of 30.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How many days are there in November, April and August altogether?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8km is approximately 5 miles. How many miles is the same as 320km?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Write the correct in equality: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0.9 – 0.3 ____ 2/5 – 1/10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05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Susie makes jewellery. Each bracelet needs 54 beads. If she makes 33 bracelets, how many beads does she need?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Jack’s book has 248 pages. He’s already read 1/4 of them. How many pages does he have left?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6EDDB85E-4B2A-4A38-8FF0-5F8AD2CA8D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446068"/>
              </p:ext>
            </p:extLst>
          </p:nvPr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72802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5F8E08-2DD0-4383-8B5E-A2F128000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7" y="2683342"/>
            <a:ext cx="8543925" cy="149131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10000" dirty="0">
                <a:latin typeface="Gill Sans MT" panose="020B0502020104020203" pitchFamily="34" charset="0"/>
              </a:rPr>
              <a:t>SPRING 2</a:t>
            </a:r>
          </a:p>
        </p:txBody>
      </p:sp>
    </p:spTree>
    <p:extLst>
      <p:ext uri="{BB962C8B-B14F-4D97-AF65-F5344CB8AC3E}">
        <p14:creationId xmlns:p14="http://schemas.microsoft.com/office/powerpoint/2010/main" val="33490027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055461"/>
              </p:ext>
            </p:extLst>
          </p:nvPr>
        </p:nvGraphicFramePr>
        <p:xfrm>
          <a:off x="270436" y="295336"/>
          <a:ext cx="4682564" cy="63665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Gill Sans MT" panose="020B0502020104020203" pitchFamily="34" charset="0"/>
                        </a:rPr>
                        <a:t>Year 6 Reasoning Practice – test 19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1. Jack buys a litre of juice for £1.57 and pays with 5 50p coins. How much change does he get?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2. What are the next 2 numbers in this sequence?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13, 26, 39, __, 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3. There were 13,997 people at a match. Round this to the nearest thousand.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4. Susie thinks of a number. She divides it by 5 and adds 2. The answer is 8. What was her number?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5. What is one hundred less than 2,003?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6. Two thirds of a number is 24. What is the number?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7. Rain falls at 3mm per hour. How much rain fell between 6am and 10.30am?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8. What’s missing to make this correct?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500 x ____ = 35000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9. One portion of cereal is 55g. How many full portions will you get from a 600g box?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10. Write the correct inequality to make this true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0.3 + 0.05 _____ 35/1000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9DFF2B52-653C-41B6-96C1-FD956BC8C4BA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01130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5632901"/>
              </p:ext>
            </p:extLst>
          </p:nvPr>
        </p:nvGraphicFramePr>
        <p:xfrm>
          <a:off x="270436" y="295336"/>
          <a:ext cx="4682564" cy="63665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Gill Sans MT" panose="020B0502020104020203" pitchFamily="34" charset="0"/>
                        </a:rPr>
                        <a:t>Year 6 Reasoning Practice – test 20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Using the digits 7, 3, 2, 4 to write a 3 digit even number between 400 and 500.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Write the number three million, seven hundred and sixty thousand and twelve.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Write the next two numbers in this sequence: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2.7, 2.8, 2.9, ___, 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Round 3.78 to the nearest whole number.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Write the missing number to make this correct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100 + 6 + 300,000 + ______ = 315,106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A shop sold 198 games in January, then half of that in February. How many did they sell in January and February altogether?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What fraction is equivalent to 35%?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How many hours are there in a week?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10 chocolate eggs weigh 775g. How much does one egg weigh?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Mushrooms cost £1.50 for 1kg. How much would 2.5kg cost?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75D8739D-621D-4B81-9741-A90C122E836D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19219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5039817"/>
              </p:ext>
            </p:extLst>
          </p:nvPr>
        </p:nvGraphicFramePr>
        <p:xfrm>
          <a:off x="270436" y="295336"/>
          <a:ext cx="4682564" cy="62668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Gill Sans MT" panose="020B0502020104020203" pitchFamily="34" charset="0"/>
                        </a:rPr>
                        <a:t>Year 6 Reasoning Practice – test 21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One table can seat 9 people. How many tables will be needed for 45 people?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What is missing from this calculation?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28,397 = 28,000 + 300 + 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Miss Smith has 6 litres of juice. She uses 2.15 litres. How much juice is left?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In a race, Jack runs 1.7 miles and Ellie runs 3.5 miles. The race is 10 miles. How far is left to run?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Write 39/7 as a mixed number.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One box of cereal costs £2.70. If you buy one, you get one half price. How much does 2 boxes cost?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What is the remainder when you divide 87 by 7?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05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Two apples weigh the same as six tomatoes. If one apple weighs 66g, how much does one apple weigh?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What is the value of the 3 in 5,385,002?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One inch is 2.5cm. How many cm is 27.5 inches?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466873E0-EFFF-43BB-B56C-99D911A9A224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98894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928330"/>
              </p:ext>
            </p:extLst>
          </p:nvPr>
        </p:nvGraphicFramePr>
        <p:xfrm>
          <a:off x="270436" y="295336"/>
          <a:ext cx="4682564" cy="63748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Gill Sans MT" panose="020B0502020104020203" pitchFamily="34" charset="0"/>
                        </a:rPr>
                        <a:t>Year 6 Reasoning Practice – test 22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How many faces does a triangular based pyramid have?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Olivia buys a banana (27p), an apple (36p) and some crisps (58p). She pays with 4 50p coins. How much change will she get?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Write 4/5 as a decimal.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05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The temperature in Alaska is 11˚ lower than in Miami. It’s 7˚ in Miami. What’s the temperature in Alaska?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15,687 people attend a match on Sat. 10,330 more on Sun. How many attend altogether during the weekend?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What is 3,758 rounded to the nearest 1000?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Complete the calculation: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 x 1.25 = ___ x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I am facing South. I turn clockwise to face East. How many degrees clockwise did I turn?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A t-shirt costs £40. It is reduced by 15% in the sale. How much is it in the sale?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What is the missing number in this sequence: ___, 3.6, 2.7, 1.8, 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30E207CA-EFE7-4F96-A894-81C7A177C71D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10382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9504301"/>
              </p:ext>
            </p:extLst>
          </p:nvPr>
        </p:nvGraphicFramePr>
        <p:xfrm>
          <a:off x="270436" y="295336"/>
          <a:ext cx="4682564" cy="63208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Gill Sans MT" panose="020B0502020104020203" pitchFamily="34" charset="0"/>
                        </a:rPr>
                        <a:t>Year 6 Reasoning Practice – test 23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What number is 10 less than 10, 008?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What’s missing in this sequence?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1, 4, 9, ___, 25, 36, 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Jack chose a number, multiplied it by 12, then added 14. His answer was 170. What did he start with?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Write 75% as a decimal.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Write the missing number: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9.71 x ___ = 97,100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Rice costs 18p for 100g. How much would half a kilogram cost?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Complete this with the correct inequality: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0.9 – 0.3 _____ 7/10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Round 99,680 to the nearest 1000.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Write a 2-digit prime number between 20 and 30.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Write the missing number: 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 x 6 – 2 = ___²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E2E929C6-FE12-494A-BE89-873895878307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99834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557883"/>
              </p:ext>
            </p:extLst>
          </p:nvPr>
        </p:nvGraphicFramePr>
        <p:xfrm>
          <a:off x="270436" y="295336"/>
          <a:ext cx="4682564" cy="62979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Gill Sans MT" panose="020B0502020104020203" pitchFamily="34" charset="0"/>
                        </a:rPr>
                        <a:t>Year 6 Reasoning Practice – test 24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A car is reduced by £725. The original price was £3500. What was the sale price?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What digit is in the ten thousands place?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6, 378, 023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Jack buys a book (£13.99) and a bookmark (£3.99). What’s his change from £15?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Susie has 1028 points. Jack has 297 more. How many points do they have altogether?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Write all the factors of 24.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How many days are there in January, October and April altogether?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8km is approximately 5 miles. How many miles is the same as 44km?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Write the correct in equality: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9/10 ____ 0.09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05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Susie makes jewellery. Each bracelet needs 73 beads. If she makes 26 bracelets, how many beads does she need?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Jack’s book has 282 pages. He’s already read 1/6 of them. How many pages does he have left?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6EDDB85E-4B2A-4A38-8FF0-5F8AD2CA8D5E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33303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5F8E08-2DD0-4383-8B5E-A2F128000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7" y="2683342"/>
            <a:ext cx="8543925" cy="149131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10000" dirty="0">
                <a:latin typeface="Gill Sans MT" panose="020B0502020104020203" pitchFamily="34" charset="0"/>
              </a:rPr>
              <a:t>SUMMER 1</a:t>
            </a:r>
          </a:p>
        </p:txBody>
      </p:sp>
    </p:spTree>
    <p:extLst>
      <p:ext uri="{BB962C8B-B14F-4D97-AF65-F5344CB8AC3E}">
        <p14:creationId xmlns:p14="http://schemas.microsoft.com/office/powerpoint/2010/main" val="6674426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662901"/>
              </p:ext>
            </p:extLst>
          </p:nvPr>
        </p:nvGraphicFramePr>
        <p:xfrm>
          <a:off x="270436" y="295336"/>
          <a:ext cx="4682564" cy="62668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Gill Sans MT" panose="020B0502020104020203" pitchFamily="34" charset="0"/>
                        </a:rPr>
                        <a:t>Year 6 Reasoning Practice – test 25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1. Jack buys a litre of juice for £1.36 and pays with 8 20p coins. How much change does he get?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2. What are the next 2 numbers in this sequence?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13, 24, 35, ___, 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3. There were 17,862 people at a match. Round this to the nearest hundred.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4. Susie thinks of a number. She divides it by 8. The answer is 65. What was her number?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5. What is one hundred less than 2,085?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6. One fifth of a number is 33. What is the number?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7. Rain falls at 5mm per hour. How much rain fell between 6am and 11:30am?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8. What’s missing to make this correct?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16 x 3.5 = 8 x 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9. One portion of cereal is 35g. How much cereal do I use for 19 portions?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10. Write the correct inequality to make this true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16 x 6 _____ 13 x 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9DFF2B52-653C-41B6-96C1-FD956BC8C4BA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30423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369480"/>
              </p:ext>
            </p:extLst>
          </p:nvPr>
        </p:nvGraphicFramePr>
        <p:xfrm>
          <a:off x="270436" y="295336"/>
          <a:ext cx="4682564" cy="62668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Gill Sans MT" panose="020B0502020104020203" pitchFamily="34" charset="0"/>
                        </a:rPr>
                        <a:t>Year 6 Reasoning Practice – test 26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Using the digits 1, 5, 9, 3, write a 3 digit multiple of 9.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Write the number three hundred and thirteen thousand three hundred and thirteen.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Write the missing numbers in this sequence: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_____ ,13.25, 13.75, _____,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Round 19.48 to the nearest whole number.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Write the missing number to make this correct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501,357 = 500,007 + _____ + 350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A shop sold 156 for 6 weeks. How much money did they make in 6 weeks?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What percentage is equivalent to 3/5?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How many hours are there in a fortnight?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11 chocolate eggs weigh 330g. How much does one egg weigh?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Mushrooms cost £3.60 for 4kg. How much does 1 kg of mushrooms cost?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75D8739D-621D-4B81-9741-A90C122E836D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8603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352425"/>
              </p:ext>
            </p:extLst>
          </p:nvPr>
        </p:nvGraphicFramePr>
        <p:xfrm>
          <a:off x="270436" y="295336"/>
          <a:ext cx="4682564" cy="63665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Gill Sans MT" panose="020B0502020104020203" pitchFamily="34" charset="0"/>
                        </a:rPr>
                        <a:t>Year 6 Reasoning Practice – test 27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One table can seat 4 people. How many tables will be needed for 124 people?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What is missing from this calculation?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15,087 = 87 + 5,000 + 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Miss Smith has 6 litres of juice. She uses 1.07 litres for Y5 and 3.05 for Y6. How much juice is left?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In a race, there are 5 runners. If the race is 1500m, how far does each runner need to run?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Write 38/4 as a mixed number.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One box of cereal costs £3.20. If you buy one, you get one half price. How much does 4 boxes cost?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What is the remainder when you divide 65 by 4?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05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Two apples weigh the same as seven plums. If one plum weighs 15, how much does one apple weigh?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What is the value of the 7 in 35.007?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One inch is 2.5cm. How many cm is 37 inches?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466873E0-EFFF-43BB-B56C-99D911A9A224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88591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9847047"/>
              </p:ext>
            </p:extLst>
          </p:nvPr>
        </p:nvGraphicFramePr>
        <p:xfrm>
          <a:off x="270436" y="295336"/>
          <a:ext cx="4682564" cy="62979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Gill Sans MT" panose="020B0502020104020203" pitchFamily="34" charset="0"/>
                        </a:rPr>
                        <a:t>Year 6 Reasoning Practice – test 28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How many edges does a cuboid have?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Olivia buys 6 bananas for 37p each. How much does she spend altogether?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Write 4/5 as a percentage.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05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The temperature in Madrid is 12˚ higher than in London. It’s -3˚ in London. What’s the temperature in Madrid?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Every day, 167 people go to the gym. How many people attend the gym over a week?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What is 1,048 rounded to the nearest 100?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Complete the calculation: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300 x 3.3 = ____ x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I am facing West. I turn anti-clockwise to face North East. How far do I turn in degrees?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A coat is reduced by 20% in a sale. It cost £24 in the sale. What was the original cost?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What is the missing number in this sequence?  0.5, 0.8, 1.2, 1.7, 2.3, 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30E207CA-EFE7-4F96-A894-81C7A177C71D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2586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4850693"/>
              </p:ext>
            </p:extLst>
          </p:nvPr>
        </p:nvGraphicFramePr>
        <p:xfrm>
          <a:off x="270436" y="295336"/>
          <a:ext cx="4682564" cy="62668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Gill Sans MT" panose="020B0502020104020203" pitchFamily="34" charset="0"/>
                        </a:rPr>
                        <a:t>Year 6 Reasoning Practice – test 29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What number is 10 times less than 902?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What’s missing in this sequence?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___, 3, 4.5, 6, ___, 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Jack chose a number, squared it, then added 12. His answer was 181. What did he start with?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Write 35% as a decimal.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Write the missing number: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_____ x 1000 = 1,270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Rice costs 62p for 100g. How much would 650g cost?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Complete this with the correct inequality: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0.05 + 0.5 _____ 55/1000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Round 3,487 to the nearest 1000.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Write a 2-digit prime number less than 20.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Write the missing number: 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 x ___ = 3 + 6 x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E2E929C6-FE12-494A-BE89-873895878307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549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5086371"/>
              </p:ext>
            </p:extLst>
          </p:nvPr>
        </p:nvGraphicFramePr>
        <p:xfrm>
          <a:off x="270436" y="295336"/>
          <a:ext cx="4682564" cy="62979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Gill Sans MT" panose="020B0502020104020203" pitchFamily="34" charset="0"/>
                        </a:rPr>
                        <a:t>Year 6 Reasoning Practice – test 30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A car is reduced by £515. The sale price was £3850. What was the original price?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What digit is in the hundred thousands place?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6, 371, 025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Jack buys 6 packs of stickers for 78p. How much does he spend?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Susie has 1007 points and earns 2687 more. She needs 5000 points. How many more does she needs?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Write all the factors of 60.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How many days are there in March, May and November?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8km is approximately 5 miles. How many km is the same as 550 miles?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Write the correct in equality: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15 x 13 ___ 19 x 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05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Susie makes jewellery. Each bracelet needs 67 beads. If she makes 50 bracelets, how many beads does she need?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Jack’s book has 244 pages. He’s already read 3/4 of them. How many pages does he have left?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6EDDB85E-4B2A-4A38-8FF0-5F8AD2CA8D5E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02636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5F8E08-2DD0-4383-8B5E-A2F128000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7" y="1937684"/>
            <a:ext cx="8543925" cy="149131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10000" dirty="0">
                <a:solidFill>
                  <a:srgbClr val="FF0000"/>
                </a:solidFill>
                <a:latin typeface="Gill Sans MT" panose="020B0502020104020203" pitchFamily="34" charset="0"/>
              </a:rPr>
              <a:t>AUTUMN 1 - ANSWERS</a:t>
            </a:r>
          </a:p>
        </p:txBody>
      </p:sp>
    </p:spTree>
    <p:extLst>
      <p:ext uri="{BB962C8B-B14F-4D97-AF65-F5344CB8AC3E}">
        <p14:creationId xmlns:p14="http://schemas.microsoft.com/office/powerpoint/2010/main" val="4258211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236152"/>
              </p:ext>
            </p:extLst>
          </p:nvPr>
        </p:nvGraphicFramePr>
        <p:xfrm>
          <a:off x="270436" y="295336"/>
          <a:ext cx="4682564" cy="62668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Year 6 Reasoning Practice – test 1 ANSWERS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1. Jack buys a litre of juice for £1.64 and pays with £5. How much change does he get?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£3.36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2. What are the next 2 numbers in this sequence?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15, 30, 45, ___, 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60, 75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3. There were 23,375 people at a match. Round this to the nearest hundred.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23,400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4. Susie thinks of a number. She divides it by 3. The answer is 61. What was her number?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5. What is one hundred less than 20,083?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19,983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6. One third of a number is 15. What is the number?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7. Rain falls at 3mm per hour. How much rain fell between 6am and 9am?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9mm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8. What’s missing to make this correct?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100 x ____ = 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0.75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9. One portion of cereal is 50g. How many portions will you get from a 600g box?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10. Write the correct inequality to make this true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1/6 ____ 1/5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&lt;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9AEC15F4-7B41-40D0-859D-785BC23D6D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4735677"/>
              </p:ext>
            </p:extLst>
          </p:nvPr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24931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520291"/>
              </p:ext>
            </p:extLst>
          </p:nvPr>
        </p:nvGraphicFramePr>
        <p:xfrm>
          <a:off x="270436" y="295336"/>
          <a:ext cx="4682564" cy="62751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Year 6 Reasoning Practice – test 2 ANSWERS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1. Using the digits 4, 8, 2 and 3, write the lowest even three-digit number.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2. Write the number thirteen thousand, eight hundred and seventy three in digits.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13,873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3. Write the next two numbers in this sequence: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2570, 2580, 2590, ____, 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2600, 2610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4. Round 13.5 to the nearest whole number.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5. Write the missing number to make this correct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123050 = 100,000 + 3,050 + 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20,000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6. A shop sold 3456 games. They ended April with 15780 games. How many did they start with?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19,236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7. What fraction is equivalent to 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1/4 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(or equivalent)</a:t>
                      </a:r>
                      <a:endParaRPr lang="en-GB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8. How many minutes are there in 3 and a half hours?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9. 3 eggs weigh 87g. How much does one egg weigh?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29g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10. Mushrooms cost £2.40 for 1kg. How much would 3.5kg cost?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£8.40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9F09D6CE-042D-45A5-ACF0-7D090C6A9A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446068"/>
              </p:ext>
            </p:extLst>
          </p:nvPr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52232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687232"/>
              </p:ext>
            </p:extLst>
          </p:nvPr>
        </p:nvGraphicFramePr>
        <p:xfrm>
          <a:off x="270436" y="295336"/>
          <a:ext cx="4682564" cy="62668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Year 6 Reasoning Practice – test 3 ANSWERS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1. One table can seat 9 people. How many tables will be needed for 45 people?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2. What is missing from this calculation?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500,000 + _________ + 93 = 505,093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5,000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3. Miss Elliott has 5 litres of juice. She uses 2.9 litres. How much juice is left?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2.1 litres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4. In a race, Jack runs 1/5 and Ellie runs 2/5. How much is left to run?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3/5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5. Write 23/5 as a mixed number.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4 3/5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Gill Sans MT" panose="020B0502020104020203" pitchFamily="34" charset="0"/>
                        </a:rPr>
                        <a:t>6. One box of cereal costs £3.10. If you buy one, you get one half price. How much does 2 boxes cost?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£4.65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7. What is the remainder when you divide 30 by 4?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050" dirty="0">
                          <a:latin typeface="Gill Sans MT" panose="020B0502020104020203" pitchFamily="34" charset="0"/>
                        </a:rPr>
                        <a:t>8. Two bananas weigh the same as three oranges. If one banana weighs 60g, how much does one orange weigh?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40g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9. What is the value of the 7 in 9,074,318?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70,000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10. One inch is 2.5cm. How many inches is 25cm?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AC1C6C95-A0A8-4BBC-AA81-02423E5843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446068"/>
              </p:ext>
            </p:extLst>
          </p:nvPr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34234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9532158"/>
              </p:ext>
            </p:extLst>
          </p:nvPr>
        </p:nvGraphicFramePr>
        <p:xfrm>
          <a:off x="270436" y="295336"/>
          <a:ext cx="4682564" cy="63208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Year 6 Reasoning Practice – test 4 ANSWERS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1. How many faces does a cuboid have?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Gill Sans MT" panose="020B0502020104020203" pitchFamily="34" charset="0"/>
                        </a:rPr>
                        <a:t>2. Olivia buys a banana (35p), an apple (40p) and some crisps (55p). She pays with £2. How much change will she get?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70p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3. Write 3/10 as a decimal.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0.3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050" dirty="0">
                          <a:latin typeface="Gill Sans MT" panose="020B0502020104020203" pitchFamily="34" charset="0"/>
                        </a:rPr>
                        <a:t>4. The temperature in Oslo is 7˚ lower than in London. It’s 4˚ in London. What’s the temperature in Oslo?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-3˚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Gill Sans MT" panose="020B0502020104020203" pitchFamily="34" charset="0"/>
                        </a:rPr>
                        <a:t>5. 15,302 people attend a match on Sat. 4,089 more attend on Sun. How many attend on Sunday?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19,391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6. What is 8,350 rounded to the nearest 100?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8,400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7. Complete the calculation: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1000 x 56 = __________ x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5600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8. I am facing North. I turn 3 right angles clockwise. Where am I facing now?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West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9. A t-shirt costs £12. It is reduced by 10% in the sale. How much is it in the sale?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£10.80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10. What is the missing number in this sequence: 2.5, 3.7, 4.9, 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6.1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A7E4AE3F-3BB2-4129-AB88-EBA9920EC5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446068"/>
              </p:ext>
            </p:extLst>
          </p:nvPr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98434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3413548"/>
              </p:ext>
            </p:extLst>
          </p:nvPr>
        </p:nvGraphicFramePr>
        <p:xfrm>
          <a:off x="270436" y="295336"/>
          <a:ext cx="4682564" cy="62668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Year 6 Reasoning Practice – test 5 ANSWERS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1. What number is 100 less than 8043?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7,943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2. What are the two missing numbers?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_______, 150, 190, 230, _____, 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110, 270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3. Jack chose a number, doubled it, then added 5. His answer was 31. What did he start with?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4. Write one quarter as a decimal.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5. Write the missing number: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0.7 x _______ = 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6. Flour costs 17p for 100g. How much would 500g cost?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85p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7. Complete this with the correct inequality: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0.7 __________ 7/100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8. Round 38,476 to the nearest 1000.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38,000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9. Write a prime number between 10 and 30.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Any of: 11, 13, 17, 19, 23, 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10. Write the missing number: 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3 x ___ = (5 x 6) + 3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E0C83084-27DD-454F-A0D8-C7DC5A83CB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446068"/>
              </p:ext>
            </p:extLst>
          </p:nvPr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90563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1616156"/>
              </p:ext>
            </p:extLst>
          </p:nvPr>
        </p:nvGraphicFramePr>
        <p:xfrm>
          <a:off x="270436" y="295336"/>
          <a:ext cx="4682564" cy="62979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Year 6 Reasoning Practice – test 6 ANSWERS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1. A car is reduced by £1200. The original price is £5789. What is the new price?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£4589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2. What digit is in the ten thousands place?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3,587,120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3. Jack buys a car (£1.37) and some stickers (£1.70). How much change from £5 does he get?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£1.93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4. Susie has 3547 points. She gets 355 more. How many points does she have in total?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3902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5. Write all the factors of 12.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1, 2, 3, 4, 6, 12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6. How many days are there in June, March and December altogether?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7. 8km is approximately 5 miles. How many miles is the same as 480km?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8. Write the correct in equality: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1/4 ____ 1/3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&lt;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050" dirty="0">
                          <a:latin typeface="Gill Sans MT" panose="020B0502020104020203" pitchFamily="34" charset="0"/>
                        </a:rPr>
                        <a:t>9. Susie makes jewellery. Each bracelet needs 52 beads. If she makes 24 bracelets, how many beads does she need?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1248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10. Jack’s book has 240 pages. He’s already read 1/3 of them. How many pages does he have left?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95F90847-8A43-480D-884E-9A608A6BAE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446068"/>
              </p:ext>
            </p:extLst>
          </p:nvPr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64545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5F8E08-2DD0-4383-8B5E-A2F128000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7" y="1937684"/>
            <a:ext cx="8543925" cy="149131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10000" dirty="0">
                <a:solidFill>
                  <a:srgbClr val="FF0000"/>
                </a:solidFill>
                <a:latin typeface="Gill Sans MT" panose="020B0502020104020203" pitchFamily="34" charset="0"/>
              </a:rPr>
              <a:t>AUTUMN 2 - ANSWERS</a:t>
            </a:r>
          </a:p>
        </p:txBody>
      </p:sp>
    </p:spTree>
    <p:extLst>
      <p:ext uri="{BB962C8B-B14F-4D97-AF65-F5344CB8AC3E}">
        <p14:creationId xmlns:p14="http://schemas.microsoft.com/office/powerpoint/2010/main" val="39775765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855529"/>
              </p:ext>
            </p:extLst>
          </p:nvPr>
        </p:nvGraphicFramePr>
        <p:xfrm>
          <a:off x="270436" y="295336"/>
          <a:ext cx="4682564" cy="62668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Year 6 Reasoning Practice – test 7 ANSWERS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1. Jack buys a litre of juice for £2.17 and pays with £10. How much change does he get?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£7.83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2. What are the next 2 numbers in this sequence?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12, 25, 38, ___, 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51, 64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3. There were 21,387 people at a match. Round this to the nearest ten.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21,390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4. Susie thinks of a number. She divides it by 5. The answer is 53. What was her number?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265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5. What is one hundred less than 19,003?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18,993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6. One third of a number is 17. What is the number?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7. Rain falls at 5mm per hour. How much rain fell between 6am and 10am?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20mm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8. What’s missing to make this correct?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100 x ____ = 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0.025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9. One portion of cereal is 40g. How many portions will you get from a 480g box?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10. Write the correct inequality to make this true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1/10 ____ 1/5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&lt;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0520F5F4-A8C1-4D76-B849-269BDD4CD966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12188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6271704"/>
              </p:ext>
            </p:extLst>
          </p:nvPr>
        </p:nvGraphicFramePr>
        <p:xfrm>
          <a:off x="270436" y="295336"/>
          <a:ext cx="4682564" cy="62751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Year 6 Reasoning Practice – test 8 ANSWERS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Using the digits 4, 8, 2 and 3, write the lowest three-digit number.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Write the number eighty thousand, nine hundred and one in digits.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18, 901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Write the next two numbers in this sequence: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1820, 1810, 1800, ____, 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1790, 1780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Round 11.08 to the nearest whole number.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Write the missing number to make this correct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1,580,050 = 50 + ______ + 80,000 + 1,000,000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500,000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A shop sold 1687 games. They ended April with 10581 games. How many did they start with?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12,268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What fraction is equivalent to 75%?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3/4 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(or equivalent)</a:t>
                      </a:r>
                      <a:endParaRPr lang="en-GB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How many minutes are there in 5 hours?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8 eggs weigh 88g. How much does one egg weigh?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11g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Mushrooms cost £2.50 for 1kg. How much would 1.5kg cost?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£3.75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B294B1C5-F5B4-4D40-98E9-9AD3731A64FA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52440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621986"/>
              </p:ext>
            </p:extLst>
          </p:nvPr>
        </p:nvGraphicFramePr>
        <p:xfrm>
          <a:off x="270436" y="295336"/>
          <a:ext cx="4682564" cy="62668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Year 6 Reasoning Practice – test 9 ANSWERS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One table can seat 7 people. How many tables will be needed for 35 people?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What is missing from this calculation?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12,080 = 10,000 + _____ + 80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2,000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Miss Elliott has 3 litres of juice. She uses 1.28 litres. How much juice is left?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1.72 litres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In a race, Jack runs 1/6 and Ellie runs 4/6. How much is left to run?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1/6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Write 19/6 as a mixed number.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3 1/6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One box of cereal costs £2.60. If you buy one, you get one half price. How much does 2 boxes cost?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£3.90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What is the remainder when you divide 92 by 3?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05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Two bananas weigh the same as three oranges. If one orange weighs 45g, how much does one banana weigh?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67.5g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What is the value of the 7 in 37,580?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7,000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One inch is 2.5cm. How many inches is 27.5cm?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D2E35C41-CE6B-450D-A528-2A02B3A0CFA6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6025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5762175"/>
              </p:ext>
            </p:extLst>
          </p:nvPr>
        </p:nvGraphicFramePr>
        <p:xfrm>
          <a:off x="270436" y="295336"/>
          <a:ext cx="4682564" cy="63519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Year 6 Reasoning Practice – test 10 ANSWERS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How many faces does a square-based pyramid have?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Olivia buys a banana (27p), an apple (51p) and some crisps (65p). She pays with £5. How much change will she get?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£3.57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Write 8/10 as a decimal.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0.8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05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The temperature in Kiruna is 6˚ lower than in London. It’s 3˚ in London. What’s the temperature in Kiruna?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-3˚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52,350 people attend a match on Sat. 4,089 more attend on Sun. How many attend on Sunday?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56,439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What is 8,307 rounded to the nearest 10?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8,310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Complete the calculation: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100 x 5.67= __________ x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56.7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I am facing East. I turn 1 right angle anti-clockwise. Where am I facing now?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North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A t-shirt costs £15. It is reduced by 20% in the sale. How much is it in the sale?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£12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What is the missing number in this sequence: 1.3, 2.4, 3.5, ___, 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4.6, 5.7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465D2037-34C2-44C3-8960-1DC60D94B553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77248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0596613"/>
              </p:ext>
            </p:extLst>
          </p:nvPr>
        </p:nvGraphicFramePr>
        <p:xfrm>
          <a:off x="270436" y="295336"/>
          <a:ext cx="4682564" cy="62668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Year 6 Reasoning Practice – test 11 ANSWERS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What number is 100 less than 10,027?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9,927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What are the two missing numbers?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___, 25, 50, 75, 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0, 100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Jack chose a number, doubled it, then added 17. His answer was 47. What did he start with?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Write one fifth as a decimal.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Write the missing number: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1.8 x _______ = 1800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Butter costs 37p for 100g. How much would 400g cost?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£1.48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Complete this with the correct inequality: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0.5 __________ 4/10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Round 35,576 to the nearest 1000.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36,000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Write a square number between 10 and 30.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16 or 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Write the missing number: 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 x ___ = (2 x 2) + 5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DEDA0869-F458-4BE0-A863-51A603A00971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14040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2169779"/>
              </p:ext>
            </p:extLst>
          </p:nvPr>
        </p:nvGraphicFramePr>
        <p:xfrm>
          <a:off x="270436" y="295336"/>
          <a:ext cx="4682564" cy="62979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Year 6 Reasoning Practice – test 12 ANSWERS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A car is reduced by £800. The original price is £3020. What is the new price?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£2220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What digit is in the ten thousands place?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3,687,120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Jack buys a magazine (£1.99) and some stickers (£0.97). How much change from £5 does he get?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£2.04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Susie has 3547 points. She loses 570. How many points does she have left?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2977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Write all the factors of 15.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1, 3, 5, 15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How many days are there in January, May and October altogether?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8km is approximately 5 miles. How many miles is the same as 560km?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350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Write the correct in equality: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0.5 ____ 1/3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05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Susie makes jewellery. Each bracelet needs 63 beads. If she makes 18 bracelets, how many beads does she need?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1,134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Jack’s book has 300 pages. He’s already read 1/5 of them. How many pages does he have left?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240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AE9C4BE0-4B38-4F8E-BB45-42278816D147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36643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5F8E08-2DD0-4383-8B5E-A2F128000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7" y="1937684"/>
            <a:ext cx="8543925" cy="149131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10000" dirty="0">
                <a:solidFill>
                  <a:srgbClr val="FF0000"/>
                </a:solidFill>
                <a:latin typeface="Gill Sans MT" panose="020B0502020104020203" pitchFamily="34" charset="0"/>
              </a:rPr>
              <a:t>SPRING 1 - ANSWERS</a:t>
            </a:r>
          </a:p>
        </p:txBody>
      </p:sp>
    </p:spTree>
    <p:extLst>
      <p:ext uri="{BB962C8B-B14F-4D97-AF65-F5344CB8AC3E}">
        <p14:creationId xmlns:p14="http://schemas.microsoft.com/office/powerpoint/2010/main" val="24530324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901075"/>
              </p:ext>
            </p:extLst>
          </p:nvPr>
        </p:nvGraphicFramePr>
        <p:xfrm>
          <a:off x="270436" y="295336"/>
          <a:ext cx="4682564" cy="62668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Year 6 Reasoning Practice – test 13 ANSWERS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1. Jack buys a litre of juice for £1.65 and pays with 5 50p coins. How much change does he get?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£0.85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2. What are the next 2 numbers in this sequence?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11, 22, 33, 44, ___, 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55, 66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3. There were 105,501 people at a match. Round this to the nearest thousand.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106,000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4. Susie thinks of a number. She divides it by 7. The answer is 71. What was her number?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497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5. What is one hundred less than 1,058?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958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6. One fifth of a number is 16. What is the number?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7. Rain falls at 4mm per hour. How much rain fell between 6am and 9.30am?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14mm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8. What’s missing to make this correct?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200 x ____ = 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0.4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9. One portion of cereal is 35g. How many portions will you get from a 700g box?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10. Write the correct inequality to make this true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0.7 _____ 7/10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9DFF2B52-653C-41B6-96C1-FD956BC8C4BA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450335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7877891"/>
              </p:ext>
            </p:extLst>
          </p:nvPr>
        </p:nvGraphicFramePr>
        <p:xfrm>
          <a:off x="270436" y="295336"/>
          <a:ext cx="4682564" cy="62668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Year 6 Reasoning Practice – test 14 ANSWERS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Using the digits 5, 3, 6, 2, write a multiple of 4 between 200 and 300.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238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Write the number nine hundred and twelve thousand and six in digits.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912,006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Write the next two numbers in this sequence: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1982, 1992, ____, 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2002, 2012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Round 13.67 to the nearest whole number.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Write the missing number to make this correct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3,804,300 = 800,000 + 4,000 + 300 + 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3,000,000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A shop sold 156 games each month. How many games did they sell in the year?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1,872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What fraction is equivalent to 10%?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1/10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How many hours are there in 5 days?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8 chocolate eggs weigh 880g. How much does one egg weigh?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110g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Mushrooms cost £2.40 for 1kg. How much would 3.5kg cost?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£8.40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75D8739D-621D-4B81-9741-A90C122E836D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984992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3142265"/>
              </p:ext>
            </p:extLst>
          </p:nvPr>
        </p:nvGraphicFramePr>
        <p:xfrm>
          <a:off x="270436" y="295336"/>
          <a:ext cx="4682564" cy="62668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Year 6 Reasoning Practice – test 15 ANSWERS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One table can seat 6 people. How many tables will be needed for 36 people?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What is missing from this calculation?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35,876 = 30,000 + 5076 + _________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800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Miss Elliott has 6 litres of juice. She uses 3.76 litres. How much juice is left?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2.24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In a race, Jack runs 180m and Ellie runs 340m.The race is 600m. How much is left to run?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80m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Write 61/8 as a mixed number.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7 5/8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One box of cereal costs £2.30. If you buy one, you get one half price. How much does 2 boxes cost?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£3.45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What is the remainder when you divide 37 by 5?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05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Two apples weigh the same as five pears. If one pear weighs 30g, how much does one apple weigh?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75g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What is the value of the 7 in 7,058,023?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7,000,000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One inch is 2.5cm. How many cm is 12 inches?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30cm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466873E0-EFFF-43BB-B56C-99D911A9A224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3193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4305189"/>
              </p:ext>
            </p:extLst>
          </p:nvPr>
        </p:nvGraphicFramePr>
        <p:xfrm>
          <a:off x="270436" y="295336"/>
          <a:ext cx="4682564" cy="63519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Year 6 Reasoning Practice – test 16 ANSWERS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How many faces does a hexagonal prism have?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Olivia buys a banana (25p), an apple (37p) and some crisps (37p). She pays with 6 50p coins. How much change will she get?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£2.01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Write 3/5 as a decimal.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0.6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05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The temperature in </a:t>
                      </a:r>
                      <a:r>
                        <a:rPr lang="en-GB" sz="1050" dirty="0" err="1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Ottowa</a:t>
                      </a:r>
                      <a:r>
                        <a:rPr lang="en-GB" sz="105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 is 5˚ lower than in London. It’s 2˚ in London. What’s the temperature in </a:t>
                      </a:r>
                      <a:r>
                        <a:rPr lang="en-GB" sz="1050" dirty="0" err="1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Ottowa</a:t>
                      </a:r>
                      <a:r>
                        <a:rPr lang="en-GB" sz="105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-3˚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16,205 people attend a match on Sat. 4,089 fewer on Sun. How many attend on Sunday?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12,116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What is 1,058 rounded to the nearest 1000?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Complete the calculation: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100 x 3.12 = __________ x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31.2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I am facing South West. I turn 45˚ clockwise. Where am I facing now?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West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A t-shirt costs £20. It is reduced by 25% in the sale. How much is it in the sale?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£15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What is the missing number in this sequence: ___, 9.5, 9.1, 8.7, 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9.9, 8.3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30E207CA-EFE7-4F96-A894-81C7A177C71D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98132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780038"/>
              </p:ext>
            </p:extLst>
          </p:nvPr>
        </p:nvGraphicFramePr>
        <p:xfrm>
          <a:off x="270436" y="295336"/>
          <a:ext cx="4682564" cy="62668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Year 6 Reasoning Practice – test 17 ANSWERS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What number is 10 less than 9,002?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8,992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What’s missing in this sequence?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___, 26, 39, 52, 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13, 68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Jack chose a number, multiplied it by 10, then added 7. His answer was 117. What did he start with?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Write 25% as a decimal.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Write the missing number: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_____ x 100 = 57.1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0.571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Rice costs 24p for 100g. How much would 250g cost?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60p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Complete this with the correct inequality: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0.5 + 0.1 _____ 7/10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&lt;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Round 83,657 to the nearest 1000.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84,000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Write a 2-digit cube number.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27 or 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Write the missing number: 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 x ___ = 10 x 2 + 7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E2E929C6-FE12-494A-BE89-873895878307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017201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2122771"/>
              </p:ext>
            </p:extLst>
          </p:nvPr>
        </p:nvGraphicFramePr>
        <p:xfrm>
          <a:off x="270436" y="295336"/>
          <a:ext cx="4682564" cy="62979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Year 6 Reasoning Practice – test 18 ANSWERS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A car is reduced by £750. The sale price was £1950. What was the original price?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£2700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What digit is in the thousands place?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6, 587, 023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Jack buys a book (£7.99) and a bookmark (£1.25). What’s his change from £10?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£0.76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Susie has 3547 points. She earns 1579 more. How many points does she have now?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5126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Write all the factors of 30.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1, 2, 3, 5, 6, 10, 15, 30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How many days are there in November, April and August altogether?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8km is approximately 5 miles. How many miles is the same as 320km?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200 miles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Write the correct in equality: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0.9 – 0.3 ____ 2/5 – 1/10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05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Susie makes jewellery. Each bracelet needs 54 beads. If she makes 33 bracelets, how many beads does she need?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1,782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Jack’s book has 248 pages. He’s already read 1/4 of them. How many pages does he have left?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6EDDB85E-4B2A-4A38-8FF0-5F8AD2CA8D5E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564955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5F8E08-2DD0-4383-8B5E-A2F128000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7" y="2054365"/>
            <a:ext cx="8543925" cy="274927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10000" dirty="0">
                <a:solidFill>
                  <a:srgbClr val="FF0000"/>
                </a:solidFill>
                <a:latin typeface="Gill Sans MT" panose="020B0502020104020203" pitchFamily="34" charset="0"/>
              </a:rPr>
              <a:t>SPRING 2 - ANSWERS</a:t>
            </a:r>
          </a:p>
        </p:txBody>
      </p:sp>
    </p:spTree>
    <p:extLst>
      <p:ext uri="{BB962C8B-B14F-4D97-AF65-F5344CB8AC3E}">
        <p14:creationId xmlns:p14="http://schemas.microsoft.com/office/powerpoint/2010/main" val="17263273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52542"/>
              </p:ext>
            </p:extLst>
          </p:nvPr>
        </p:nvGraphicFramePr>
        <p:xfrm>
          <a:off x="270436" y="295336"/>
          <a:ext cx="4682564" cy="63665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Year 6 Reasoning Practice – test 19 ANSWERS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1. Jack buys a litre of juice for £1.57 and pays with 5 50p coins. How much change does he get?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£0.93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2. What are the next 2 numbers in this sequence?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13, 26, 39, __, 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52, 65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3. There were 13,997 people at a match. Round this to the nearest thousand.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14,000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4. Susie thinks of a number. She divides it by 5 and adds 2. The answer is 8. What was her number?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5. What is one hundred less than 2,003?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1,993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6. Two thirds of a number is 24. What is the number?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7. Rain falls at 3mm per hour. How much rain fell between 6am and 10.30am?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13.5mm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8. What’s missing to make this correct?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500 x ____ = 35,000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9. One portion of cereal is 55g. How many full portions will you get from a 600g box?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10. Write the correct inequality to make this true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0.3 + 0.5 _____ 35/1000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9DFF2B52-653C-41B6-96C1-FD956BC8C4BA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5928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9172858"/>
              </p:ext>
            </p:extLst>
          </p:nvPr>
        </p:nvGraphicFramePr>
        <p:xfrm>
          <a:off x="270436" y="295336"/>
          <a:ext cx="4682564" cy="63665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Year 6 Reasoning Practice – test 20 ANSWERS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Using the digits 7, 3, 2, 4 to write a 3 digit even number between 400 and 500.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432 or 472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Write the number three million, seven hundred and sixty thousand and twelve.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3,760,012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Write the next two numbers in this sequence: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2.7, 2.8, 2.9, ___, 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3 and 3.1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Round 3.78 to the nearest whole number.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Write the missing number to make this correct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100 + 6 + 300,000 + ______ = 315,106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15,000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A shop sold 198 games in January, then half of that in February. How many did they sell in January and February altogether?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297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What fraction is equivalent to 35%?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35/100 or 7/20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How many hours are there in a week?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10 chocolate eggs weigh 775g. How much does one egg weigh?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77.5g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Mushrooms cost £1.50 for 1kg. How much would 2.5kg cost?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£3.75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75D8739D-621D-4B81-9741-A90C122E836D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532766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1111756"/>
              </p:ext>
            </p:extLst>
          </p:nvPr>
        </p:nvGraphicFramePr>
        <p:xfrm>
          <a:off x="270436" y="295336"/>
          <a:ext cx="4682564" cy="62668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Year 6 Reasoning Practice – test 21 ANSWERS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One table can seat 9 people. How many tables will be needed for 45 people?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What is missing from this calculation?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28,397 = 28,000 + 300 + 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Miss Smith has 6 litres of juice. She uses 2.15 litres. How much juice is left?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3.85 litres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In a race, Jack runs 3.25 miles and Ellie runs 3.5 miles. The race is 10 miles. How far is left to run?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3.25 miles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Write 39/7 as a mixed number.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5 4/7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One box of cereal costs £2.70. If you buy one, you get one half price. How much does 2 boxes cost?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£4.05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What is the remainder when you divide 87 by 7?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05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Two apples weigh the same as six tomatoes. If one apple weighs 66g, how much does one apple weigh?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22g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What is the value of the 3 in 5,385,002?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300,000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One inch is 2.5cm. How many cm is 27.5 inches?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466873E0-EFFF-43BB-B56C-99D911A9A224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637897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9688429"/>
              </p:ext>
            </p:extLst>
          </p:nvPr>
        </p:nvGraphicFramePr>
        <p:xfrm>
          <a:off x="270436" y="295336"/>
          <a:ext cx="4682564" cy="63748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Year 6 Reasoning Practice – test 22 ANSWERS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How many faces does a triangular based pyramid have?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Olivia buys a banana (27p), an apple (36p) and some crisps (58p). She pays with 4 50p coins. How much change will she get?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79p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Write 4/5 as a decimal.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0.8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05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The temperature in Alaska is 11˚ lower than in Miami. It’s 7˚C in Miami. What’s the temperature in Alaska?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-4˚C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15,687 people attend a match on Sat. 10,330 more on Sun. How many attend altogether during the weekend?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41,704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What is 3,758 rounded to the nearest 1000?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4,000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Complete the calculation: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 x 1.25 = ___ x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I am facing South. I turn clockwise to face East. How many degrees clockwise did I turn?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270˚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A t-shirt costs £40. It is reduced by 15% in the sale. How much is it in the sale?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£34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What is the missing number in this sequence: ___, 3.6, 2.7, 1.8, 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4.5 and 0.9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30E207CA-EFE7-4F96-A894-81C7A177C71D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997774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6702342"/>
              </p:ext>
            </p:extLst>
          </p:nvPr>
        </p:nvGraphicFramePr>
        <p:xfrm>
          <a:off x="270436" y="295336"/>
          <a:ext cx="4682564" cy="63208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Year 6 Reasoning Practice – test 23 ANSWERS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What number is 10 less than 10, 008?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9,998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What’s missing in this sequence?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1, 4, 9, ___, 25, 36, 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16 and 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Jack chose a number, multiplied it by 12, then added 14. His answer was 170. What did he start with?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Write 75% as a decimal.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0.75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Write the missing number: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9.71 x ___ = 97,100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Rice costs 18p for 100g. How much would 1.5kg cost?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£2.70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Complete this with the correct inequality: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0.9 – 0.3 _____ 7/10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&lt;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Round 99,680 to the nearest 1000.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Write a 2-digit prime number between 20 and 30.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23 or 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Write the missing number: 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 x 6 – 2 = ___²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E2E929C6-FE12-494A-BE89-873895878307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500988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9321535"/>
              </p:ext>
            </p:extLst>
          </p:nvPr>
        </p:nvGraphicFramePr>
        <p:xfrm>
          <a:off x="270436" y="295336"/>
          <a:ext cx="4682564" cy="62979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Year 6 Reasoning Practice – test 24 ANSWERS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A car is reduced by £725. The original price was £3500. What was the sale price?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£2,775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What digit is in the ten thousands place?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6, 378, 023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Jack buys a book (£13.99) and a bookmark (£3.99). What’s his change from £15?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£2.02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Susie has 1028 points. Jack has 297 more. How many points do they have altogether?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2,353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Write all the factors of 24.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1,2,3,4,6,8,12,24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How many days are there in January, October and April altogether?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8km is approximately 5 miles. How many miles is the same as 44km?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27.5 miles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Write the correct in equality: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9/10 ____ 0.09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05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Susie makes jewellery. Each bracelet needs 73 beads. If she makes 26 bracelets, how many beads does she need?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1,898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Jack’s book has 282 pages. He’s already read 1/6 of them. How many pages does he have left?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6EDDB85E-4B2A-4A38-8FF0-5F8AD2CA8D5E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657216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5F8E08-2DD0-4383-8B5E-A2F128000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7" y="2045400"/>
            <a:ext cx="8543925" cy="276719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10000" dirty="0">
                <a:solidFill>
                  <a:srgbClr val="FF0000"/>
                </a:solidFill>
                <a:latin typeface="Gill Sans MT" panose="020B0502020104020203" pitchFamily="34" charset="0"/>
              </a:rPr>
              <a:t>SUMMER 1 - ANSWERS</a:t>
            </a:r>
          </a:p>
        </p:txBody>
      </p:sp>
    </p:spTree>
    <p:extLst>
      <p:ext uri="{BB962C8B-B14F-4D97-AF65-F5344CB8AC3E}">
        <p14:creationId xmlns:p14="http://schemas.microsoft.com/office/powerpoint/2010/main" val="286064435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1643255"/>
              </p:ext>
            </p:extLst>
          </p:nvPr>
        </p:nvGraphicFramePr>
        <p:xfrm>
          <a:off x="270436" y="295336"/>
          <a:ext cx="4682564" cy="62668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Year 6 Reasoning Practice – test 25 ANSWERS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1. Jack buys a litre of juice for £1.36 and pays with 8 20p coins. How much change does he get?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£0.24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2. What are the next 2 numbers in this sequence?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13, 24, 35, ___, 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46 and 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3. There were 17,862 people at a match. Round this to the nearest hundred.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17,900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4. Susie thinks of a number. She divides it by 8. The answer is 65. What was her number?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520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5. What is one thousand less than 2,085?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1,085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6. One fifth of a number is 33. What is the number?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7. Rain falls at 5mm per hour. How much rain fell between 6am and 11:30am?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27.5mm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8. What’s missing to make this correct?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16 x 3.5 = 8 x 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9. One portion of cereal is 35g. How much cereal do I use for 19 portions?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665g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10. Write the correct inequality to make this true</a:t>
                      </a:r>
                    </a:p>
                    <a:p>
                      <a:pPr algn="ctr"/>
                      <a:r>
                        <a:rPr lang="en-GB" sz="1200" dirty="0">
                          <a:latin typeface="Gill Sans MT" panose="020B0502020104020203" pitchFamily="34" charset="0"/>
                        </a:rPr>
                        <a:t>16 x 6 _____ 13 x 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&lt;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9DFF2B52-653C-41B6-96C1-FD956BC8C4BA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851532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8649405"/>
              </p:ext>
            </p:extLst>
          </p:nvPr>
        </p:nvGraphicFramePr>
        <p:xfrm>
          <a:off x="270436" y="295336"/>
          <a:ext cx="4682564" cy="62668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Year 6 Reasoning Practice – test 26 ANSWERS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Using the digits 1, 5, 9, 3, write a 3 digit multiple of 9 between 100 and 200.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135 or 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Write the number three hundred and thirteen thousand three hundred and thirteen.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313,313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Write the missing numbers in this sequence: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_____ ,13.25, 13.75, _____,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12.75 and 14.25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Round 19.48 to the nearest whole number.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Write the missing number to make this correct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501,357 = 500,007 + _____ + 50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1,300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A shop sold 156 for 6 weeks. How much money did they make in 6 weeks?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936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What percentage is equivalent to 3/5?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How many hours are there in a fortnight?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336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11 chocolate eggs weigh 330g. How much does one egg weigh?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Mushrooms cost £3.60 for 4kg. How much does 1 kg of mushrooms cost?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£0.90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75D8739D-621D-4B81-9741-A90C122E836D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093830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035531"/>
              </p:ext>
            </p:extLst>
          </p:nvPr>
        </p:nvGraphicFramePr>
        <p:xfrm>
          <a:off x="270436" y="295336"/>
          <a:ext cx="4682564" cy="63665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Year 6 Reasoning Practice – test 27 ANSWERS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One table can seat 4 people. How many tables will be needed for 124 people?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What is missing from this calculation?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15,087 = 87 + 5,000 + 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Miss Smith has 6 litres of juice. She uses 1.07 litres for Y5 and 3.05 for Y6. How much juice is left?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1.88 litres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In a race, there are 5 runners. If the race is 1500m, how far does each runner need to run?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300m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Write 38/4 as a mixed number.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9 2/4 or 9 1/2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One box of cereal costs £3.20. If you buy one, you get one half price. How much does 4 boxes cost?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£9.60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What is the remainder when you divide 65 by 4?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05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Two apples weigh the same as seven plums. If one plum weighs 15, how much does one apple weigh?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52.5g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What is the value of the 7 in 35.007?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7/1000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One inch is 2.5cm. How many cm is 37 inches?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92.5cm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466873E0-EFFF-43BB-B56C-99D911A9A224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021010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379579"/>
              </p:ext>
            </p:extLst>
          </p:nvPr>
        </p:nvGraphicFramePr>
        <p:xfrm>
          <a:off x="270436" y="295336"/>
          <a:ext cx="4682564" cy="62979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Year 6 Reasoning Practice – test 28 ANSWERS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How many edges does a cuboid have?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Olivia buys 6 bananas for 37p each. How much does she spend altogether?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£2.22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Write 4/5 as a percentage.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05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The temperature in Madrid is 12˚ higher than in London. It’s -3˚C in London. What’s the temperature in Madrid?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9˚C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Every day, 167 people go to the gym. How many people attend the gym over a week?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1,169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What is 1,048 rounded to the nearest 100?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Complete the calculation: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300 x 3.3 = ____ x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330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I am facing West. I turn anti-clockwise to face North East. How far do I turn in degrees?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225˚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A coat is reduced by 20% in a sale. It cost £24 in the sale. What was the original cost?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£30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What is the missing number in this sequence?  0.5, 0.8, 1.2, 1.7, 2.3, 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30E207CA-EFE7-4F96-A894-81C7A177C71D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098283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687976"/>
              </p:ext>
            </p:extLst>
          </p:nvPr>
        </p:nvGraphicFramePr>
        <p:xfrm>
          <a:off x="270436" y="295336"/>
          <a:ext cx="4682564" cy="62668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Year 6 Reasoning Practice – test 29 ANSWERS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What number is 10 times less than 902?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90.2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What’s missing in this sequence?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___, 3, 4.5, 6, ___, 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1.5 and 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Jack chose a number, squared it, then added 12. His answer was 181. What did he start with?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Write 35% as a decimal.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0.35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Write the missing number: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_____ x 1000 = 1,270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1.27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Rice costs 62p for 100g. How much would 650g cost?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£4.03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Complete this with the correct inequality: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0.05 + 0.5 _____ 55/1000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Round 3,487 to the nearest 1000.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3,000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Write a 2-digit prime number less than 20.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11 or 13 or 17 or 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Write the missing number: 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 x ___ = 3 + 6 x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E2E929C6-FE12-494A-BE89-873895878307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047906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56FC14-7A7D-41DB-B111-3225494C8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568085"/>
              </p:ext>
            </p:extLst>
          </p:nvPr>
        </p:nvGraphicFramePr>
        <p:xfrm>
          <a:off x="270436" y="295336"/>
          <a:ext cx="4682564" cy="62979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729">
                  <a:extLst>
                    <a:ext uri="{9D8B030D-6E8A-4147-A177-3AD203B41FA5}">
                      <a16:colId xmlns:a16="http://schemas.microsoft.com/office/drawing/2014/main" val="809638862"/>
                    </a:ext>
                  </a:extLst>
                </a:gridCol>
                <a:gridCol w="1438835">
                  <a:extLst>
                    <a:ext uri="{9D8B030D-6E8A-4147-A177-3AD203B41FA5}">
                      <a16:colId xmlns:a16="http://schemas.microsoft.com/office/drawing/2014/main" val="1965077944"/>
                    </a:ext>
                  </a:extLst>
                </a:gridCol>
              </a:tblGrid>
              <a:tr h="54036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Year 6 Reasoning Practice – test 30 ANSWERS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8386"/>
                  </a:ext>
                </a:extLst>
              </a:tr>
              <a:tr h="322811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Gill Sans MT" panose="020B0502020104020203" pitchFamily="34" charset="0"/>
                        </a:rPr>
                        <a:t>Answer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41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1. A car is reduced by £515. The sale price was £3850. What was the original price?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£4365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91114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2. What digit is in the hundred thousands place?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6, 371, 025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9516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3. Jack buys 6 packs of stickers for 78p. How much does he spend?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£4.68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2900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4. Susie has 1007 points and earns 2687 more. She needs 5000 points. How many more does she needs?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1,306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86898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5. Write all the factors of 60.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1, 2, 3, 4, 5, 6, 10, 12, 15, 20, 30, 60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9211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6. How many days are there in March, May and November?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362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7. 8km is approximately 5 miles. How many km is the same as 550 miles?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880km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636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8. Write the correct in equality:</a:t>
                      </a:r>
                    </a:p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15 x 13 ___ 19 x 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&lt;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16506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05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9. Susie makes jewellery. Each bracelet needs 67 beads. If she makes 50 bracelets, how many beads does she need?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3,350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03639"/>
                  </a:ext>
                </a:extLst>
              </a:tr>
              <a:tr h="54036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10. Jack’s book has 244 pages. He’s already read 3/4 of them. How many pages does he have left?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61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0746DD-DC1F-4F21-97EC-EDC8C5DF52AF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295336"/>
          <a:ext cx="4615330" cy="6266829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461533">
                  <a:extLst>
                    <a:ext uri="{9D8B030D-6E8A-4147-A177-3AD203B41FA5}">
                      <a16:colId xmlns:a16="http://schemas.microsoft.com/office/drawing/2014/main" val="1986294636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94018591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555939201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893877817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1282543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229276266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707578315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671856414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1403668790"/>
                    </a:ext>
                  </a:extLst>
                </a:gridCol>
                <a:gridCol w="461533">
                  <a:extLst>
                    <a:ext uri="{9D8B030D-6E8A-4147-A177-3AD203B41FA5}">
                      <a16:colId xmlns:a16="http://schemas.microsoft.com/office/drawing/2014/main" val="323389276"/>
                    </a:ext>
                  </a:extLst>
                </a:gridCol>
              </a:tblGrid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07083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66759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24765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5785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3130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565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4878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258655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74340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7463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858796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04568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69744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3907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5368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02237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321076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6EDDB85E-4B2A-4A38-8FF0-5F8AD2CA8D5E}"/>
              </a:ext>
            </a:extLst>
          </p:cNvPr>
          <p:cNvGraphicFramePr>
            <a:graphicFrameLocks noGrp="1"/>
          </p:cNvGraphicFramePr>
          <p:nvPr/>
        </p:nvGraphicFramePr>
        <p:xfrm>
          <a:off x="5120341" y="5459506"/>
          <a:ext cx="1379072" cy="1102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9072">
                  <a:extLst>
                    <a:ext uri="{9D8B030D-6E8A-4147-A177-3AD203B41FA5}">
                      <a16:colId xmlns:a16="http://schemas.microsoft.com/office/drawing/2014/main" val="1093802243"/>
                    </a:ext>
                  </a:extLst>
                </a:gridCol>
              </a:tblGrid>
              <a:tr h="374892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Gill Sans MT" panose="020B0502020104020203" pitchFamily="34" charset="0"/>
                        </a:rPr>
                        <a:t>Marks out of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23510"/>
                  </a:ext>
                </a:extLst>
              </a:tr>
              <a:tr h="7277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81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55801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280</TotalTime>
  <Words>11611</Words>
  <Application>Microsoft Office PowerPoint</Application>
  <PresentationFormat>A4 Paper (210x297 mm)</PresentationFormat>
  <Paragraphs>1288</Paragraphs>
  <Slides>71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6" baseType="lpstr">
      <vt:lpstr>Arial</vt:lpstr>
      <vt:lpstr>Calibri</vt:lpstr>
      <vt:lpstr>Calibri Light</vt:lpstr>
      <vt:lpstr>Gill Sans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Elliott</dc:creator>
  <cp:lastModifiedBy>Stephanie Elliott</cp:lastModifiedBy>
  <cp:revision>33</cp:revision>
  <dcterms:created xsi:type="dcterms:W3CDTF">2023-08-09T11:07:42Z</dcterms:created>
  <dcterms:modified xsi:type="dcterms:W3CDTF">2023-08-20T12:20:29Z</dcterms:modified>
</cp:coreProperties>
</file>