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5" r:id="rId3"/>
    <p:sldId id="259" r:id="rId4"/>
    <p:sldId id="260" r:id="rId5"/>
    <p:sldId id="261" r:id="rId6"/>
    <p:sldId id="263" r:id="rId7"/>
    <p:sldId id="264" r:id="rId8"/>
    <p:sldId id="288" r:id="rId9"/>
    <p:sldId id="266" r:id="rId10"/>
    <p:sldId id="256" r:id="rId11"/>
    <p:sldId id="257" r:id="rId12"/>
    <p:sldId id="258" r:id="rId13"/>
    <p:sldId id="285" r:id="rId14"/>
    <p:sldId id="286" r:id="rId15"/>
    <p:sldId id="289" r:id="rId16"/>
    <p:sldId id="267" r:id="rId17"/>
    <p:sldId id="270" r:id="rId18"/>
    <p:sldId id="287" r:id="rId19"/>
    <p:sldId id="272" r:id="rId20"/>
    <p:sldId id="273" r:id="rId21"/>
    <p:sldId id="274" r:id="rId22"/>
    <p:sldId id="290" r:id="rId23"/>
    <p:sldId id="268" r:id="rId24"/>
    <p:sldId id="277" r:id="rId25"/>
    <p:sldId id="278" r:id="rId26"/>
    <p:sldId id="275" r:id="rId27"/>
    <p:sldId id="276" r:id="rId28"/>
    <p:sldId id="279" r:id="rId29"/>
    <p:sldId id="291" r:id="rId30"/>
    <p:sldId id="269" r:id="rId31"/>
    <p:sldId id="280" r:id="rId32"/>
    <p:sldId id="281" r:id="rId33"/>
    <p:sldId id="282" r:id="rId34"/>
    <p:sldId id="283" r:id="rId35"/>
    <p:sldId id="284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009C"/>
    <a:srgbClr val="009F00"/>
    <a:srgbClr val="FF9300"/>
    <a:srgbClr val="F00000"/>
    <a:srgbClr val="2B5CD2"/>
    <a:srgbClr val="009A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EACF3-3113-4F2D-B527-04ABD4B86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A77DA8-9BCF-43F5-82B5-A8D72AA093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34D41-3521-4651-832E-F156AAA57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71-5621-4114-A1A4-3C97CDB3C4C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F58D8-CB12-42F4-8A11-2C670E1C8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899D63-ED3F-4734-8E76-34AB52F21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7A55-464F-4FE8-8596-DEB93593121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A60996-5045-4604-AC94-EBCC8C3951D0}"/>
              </a:ext>
            </a:extLst>
          </p:cNvPr>
          <p:cNvSpPr txBox="1"/>
          <p:nvPr userDrawn="1"/>
        </p:nvSpPr>
        <p:spPr>
          <a:xfrm>
            <a:off x="10406448" y="6304002"/>
            <a:ext cx="140455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@thisgeorgieteaches</a:t>
            </a:r>
          </a:p>
          <a:p>
            <a:r>
              <a:rPr lang="en-GB" sz="1000" dirty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www.alittlebutalot.com</a:t>
            </a:r>
          </a:p>
          <a:p>
            <a:endParaRPr lang="en-GB" sz="1000" dirty="0">
              <a:solidFill>
                <a:schemeClr val="bg1">
                  <a:lumMod val="6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787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E2E0A-D577-42B7-9BA5-01979767A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4D684-E7B3-4156-97A6-15260A458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5AB8F-2DE5-44E7-A86D-14BD6662C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71-5621-4114-A1A4-3C97CDB3C4C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8136E-8C90-426D-B098-99D638F2E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E174B-0EDB-4261-9F36-F0F17948B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555C06-8E96-4D37-8A2A-BED97701F2D7}"/>
              </a:ext>
            </a:extLst>
          </p:cNvPr>
          <p:cNvSpPr txBox="1"/>
          <p:nvPr userDrawn="1"/>
        </p:nvSpPr>
        <p:spPr>
          <a:xfrm>
            <a:off x="10406448" y="6304002"/>
            <a:ext cx="140455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@thisgeorgieteaches</a:t>
            </a:r>
          </a:p>
          <a:p>
            <a:r>
              <a:rPr lang="en-GB" sz="1000" dirty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www.alittlebutalot.com</a:t>
            </a:r>
          </a:p>
          <a:p>
            <a:endParaRPr lang="en-GB" sz="1000" dirty="0">
              <a:solidFill>
                <a:schemeClr val="bg1">
                  <a:lumMod val="6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913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516D0-E2AA-4739-B340-787707E82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4088D5-2933-44C4-9557-2E19A8BD0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25498-C5A6-4DCD-BCD7-E9E5C7697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71-5621-4114-A1A4-3C97CDB3C4C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41819-47D0-4FDA-9466-CC145BF70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18B799-EF5C-44AD-9001-BF5A516F9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7A55-464F-4FE8-8596-DEB9359312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877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25149-BC87-4C39-ABE6-CB3A7822D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4B0E9-F382-4FA6-BB5D-1C2924FC87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244033-2507-44AA-BCC7-E573E8E99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6CF637-CDFA-44AD-8BA7-EB02789DB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71-5621-4114-A1A4-3C97CDB3C4C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84B4ED-616D-400E-878F-EF96DB9DA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D66003-B8D9-4759-9F06-7FD8391FB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7A55-464F-4FE8-8596-DEB9359312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820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5C046-845A-4C8A-B55B-6B00A18F7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C414AD-2DF7-46CE-AE2B-213AEC7E7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43B0AB-78F6-439C-90E3-81A6F9D14F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70A65C-54D4-46DA-A543-22C8DBD2E2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B53B5D-FB9C-42CB-9CE0-6123F5A8B6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7B4F6E-CE54-4F32-8D41-BD36C1C5F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71-5621-4114-A1A4-3C97CDB3C4C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B60D0E-AC9A-41DE-806B-B0CDFF9C5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837CB1-A8AB-4A65-A2C6-34CA07353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7A55-464F-4FE8-8596-DEB9359312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442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277C2-7602-41D7-83DA-EC62D849A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25EB24-EC4E-484D-A9E0-2528BA11B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71-5621-4114-A1A4-3C97CDB3C4C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EB15D-6CFA-4B1A-BC88-7BBBAAB32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BA04E7-35B9-4A30-9308-3CEA9E35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7A55-464F-4FE8-8596-DEB9359312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10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A6D8C3-F115-4A81-9859-A521C6CC6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71-5621-4114-A1A4-3C97CDB3C4C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5F0F83-7B2A-47F7-B07F-1767C3388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10FDA-A06D-4AE6-88F1-3D9728018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7A55-464F-4FE8-8596-DEB9359312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03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2BF38-1E2F-49BD-852C-E705E3DC5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D4FFA-8E83-4FC7-9C30-6FCC98EDD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1ED66-70C4-4D70-91AF-0BB0BB4B45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5D2D39-AA33-4AD7-AB0D-F1DA54F4D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71-5621-4114-A1A4-3C97CDB3C4C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0CC3FA-2ED9-4BDF-98EC-06EBDBF01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A2E0DD-8FC4-4C94-A8BD-6886EEA47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7A55-464F-4FE8-8596-DEB9359312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657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2BF57-4B7F-4220-9ADD-D32A70B5E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7E484D-7C95-4E18-BEE2-5DCAA4422C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7A640-2B24-49BE-A29A-1BED97949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F9AB0A-27B6-4C28-AE0D-510B81D8C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71-5621-4114-A1A4-3C97CDB3C4C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C63D89-1A98-4363-8227-BD09CFF20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5CEDBF-24F2-4871-8844-87BD6A37C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7A55-464F-4FE8-8596-DEB9359312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911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4D080-2294-43F2-A4F7-193B1D894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89D9F7-E4FE-44D9-A2F6-B576E6A94C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0235A-F83B-4BAD-BE98-C44567B24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71-5621-4114-A1A4-3C97CDB3C4C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067C1-39BA-4D63-8A5C-1E0D01B8B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04EFB-6402-4DC4-8E10-6B0F1D06E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7A55-464F-4FE8-8596-DEB9359312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233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B5A6B5-089E-4A1B-8551-1C511F0930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BD027B-CE64-48D7-925E-1D5150708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29A87-C2F5-497C-9098-75F4699D1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BA71-5621-4114-A1A4-3C97CDB3C4C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CB88E-8EA0-4FC4-BCC3-6784DD491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7799B-69DF-4740-BC7B-EC10BCB82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37A55-464F-4FE8-8596-DEB9359312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40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4913CD-DCAE-467E-834F-B8CF492DA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C009EE-AED0-4140-BC7B-1750C290F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B12C27-0AA2-443E-A4B7-6182E6881B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FBA71-5621-4114-A1A4-3C97CDB3C4CB}" type="datetimeFigureOut">
              <a:rPr lang="en-GB" smtClean="0"/>
              <a:t>20/08/2023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1F03A-73E8-4689-9017-5DCAF7374F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E3100-9397-4DFD-BECE-1F0A5C4763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37A55-464F-4FE8-8596-DEB9359312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428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72EF5-F67C-4B64-953F-20512C32F1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3354" y="1424662"/>
            <a:ext cx="10105292" cy="4008676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Gill Sans MT" panose="020B0502020104020203" pitchFamily="34" charset="0"/>
              </a:rPr>
              <a:t>KS2 Statistics Reasoning Practice</a:t>
            </a:r>
            <a:br>
              <a:rPr lang="en-GB" dirty="0">
                <a:latin typeface="Gill Sans MT" panose="020B0502020104020203" pitchFamily="34" charset="0"/>
              </a:rPr>
            </a:br>
            <a:r>
              <a:rPr lang="en-GB" sz="4900" dirty="0">
                <a:latin typeface="Gill Sans MT" panose="020B0502020104020203" pitchFamily="34" charset="0"/>
              </a:rPr>
              <a:t>Timetables</a:t>
            </a:r>
            <a:br>
              <a:rPr lang="en-GB" sz="4900" dirty="0">
                <a:latin typeface="Gill Sans MT" panose="020B0502020104020203" pitchFamily="34" charset="0"/>
              </a:rPr>
            </a:br>
            <a:r>
              <a:rPr lang="en-GB" sz="4900" dirty="0">
                <a:latin typeface="Gill Sans MT" panose="020B0502020104020203" pitchFamily="34" charset="0"/>
              </a:rPr>
              <a:t>Graphs</a:t>
            </a:r>
            <a:br>
              <a:rPr lang="en-GB" sz="4900" dirty="0">
                <a:latin typeface="Gill Sans MT" panose="020B0502020104020203" pitchFamily="34" charset="0"/>
              </a:rPr>
            </a:br>
            <a:r>
              <a:rPr lang="en-GB" sz="4900" dirty="0">
                <a:latin typeface="Gill Sans MT" panose="020B0502020104020203" pitchFamily="34" charset="0"/>
              </a:rPr>
              <a:t>Pictograms</a:t>
            </a:r>
            <a:br>
              <a:rPr lang="en-GB" sz="4900" dirty="0">
                <a:latin typeface="Gill Sans MT" panose="020B0502020104020203" pitchFamily="34" charset="0"/>
              </a:rPr>
            </a:br>
            <a:r>
              <a:rPr lang="en-GB" sz="4900" dirty="0">
                <a:latin typeface="Gill Sans MT" panose="020B0502020104020203" pitchFamily="34" charset="0"/>
              </a:rPr>
              <a:t>Tables</a:t>
            </a:r>
            <a:br>
              <a:rPr lang="en-GB" sz="4900" dirty="0">
                <a:latin typeface="Gill Sans MT" panose="020B0502020104020203" pitchFamily="34" charset="0"/>
              </a:rPr>
            </a:br>
            <a:r>
              <a:rPr lang="en-GB" sz="4900" dirty="0">
                <a:latin typeface="Gill Sans MT" panose="020B0502020104020203" pitchFamily="34" charset="0"/>
              </a:rPr>
              <a:t>Pie charts</a:t>
            </a:r>
            <a:endParaRPr lang="en-GB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183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BC242-05E2-4DEA-B621-D8C986CDF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1500" dirty="0">
                <a:latin typeface="Gill Sans MT" panose="020B0502020104020203" pitchFamily="34" charset="0"/>
              </a:rPr>
              <a:t>Reading and interpreting graphs</a:t>
            </a:r>
          </a:p>
        </p:txBody>
      </p:sp>
    </p:spTree>
    <p:extLst>
      <p:ext uri="{BB962C8B-B14F-4D97-AF65-F5344CB8AC3E}">
        <p14:creationId xmlns:p14="http://schemas.microsoft.com/office/powerpoint/2010/main" val="665993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98B8C0-4909-47F7-9516-32E0278BDE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14" r="3444"/>
          <a:stretch/>
        </p:blipFill>
        <p:spPr>
          <a:xfrm>
            <a:off x="0" y="1677576"/>
            <a:ext cx="5378824" cy="35028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Gill Sans MT" panose="020B0502020104020203" pitchFamily="34" charset="0"/>
              </a:rPr>
              <a:t>Graphs 1: </a:t>
            </a:r>
          </a:p>
          <a:p>
            <a:r>
              <a:rPr lang="en-GB" dirty="0">
                <a:latin typeface="Gill Sans MT" panose="020B0502020104020203" pitchFamily="34" charset="0"/>
              </a:rPr>
              <a:t>This graph shows the distance walked on a family hike. 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837255"/>
              </p:ext>
            </p:extLst>
          </p:nvPr>
        </p:nvGraphicFramePr>
        <p:xfrm>
          <a:off x="5334002" y="537980"/>
          <a:ext cx="6373893" cy="56273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How far did the family walk in total?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What happened between 10 and 20 minutes?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How far did the family walk in the first half of their walk?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How far, approximately, had the family walked in 35 minutes?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Between which two letters had the family walked the furthest distance?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5693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Gill Sans MT" panose="020B0502020104020203" pitchFamily="34" charset="0"/>
              </a:rPr>
              <a:t>Graphs 2:</a:t>
            </a:r>
          </a:p>
          <a:p>
            <a:r>
              <a:rPr lang="en-GB" dirty="0">
                <a:latin typeface="Gill Sans MT" panose="020B0502020104020203" pitchFamily="34" charset="0"/>
              </a:rPr>
              <a:t>This graph shows the range of  temperatures in a city in one week. 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100111"/>
              </p:ext>
            </p:extLst>
          </p:nvPr>
        </p:nvGraphicFramePr>
        <p:xfrm>
          <a:off x="5334002" y="537980"/>
          <a:ext cx="6373893" cy="56273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Which day had the highest temperature?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Which days had the lowest temperature?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What is the difference between the highest and lowest temperatures?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Which day did the temperature range the most?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On how many days did the temperature rise above 3˚C?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226B757-F29A-4662-A3F0-AE47587DB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88" y="1892540"/>
            <a:ext cx="4867993" cy="307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826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Gill Sans MT" panose="020B0502020104020203" pitchFamily="34" charset="0"/>
              </a:rPr>
              <a:t>Graphs 3:</a:t>
            </a:r>
          </a:p>
          <a:p>
            <a:r>
              <a:rPr lang="en-GB" dirty="0">
                <a:latin typeface="Gill Sans MT" panose="020B0502020104020203" pitchFamily="34" charset="0"/>
              </a:rPr>
              <a:t>This graph shows the number of children who have siblings and don’t have siblings in Year 2 and Year 6. 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018452"/>
              </p:ext>
            </p:extLst>
          </p:nvPr>
        </p:nvGraphicFramePr>
        <p:xfrm>
          <a:off x="5334002" y="537980"/>
          <a:ext cx="6373893" cy="564373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How many children in Year 2 have siblings?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How many children in Year 6 don’t have siblings?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What is the difference between the number of children in Year 6 and in Year 2?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How many children are there altogether?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How many more children in Year 6 have siblings than in Year 2?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ED9C453-1B70-4BC6-B553-304BEB5A84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90" t="20300" r="13364"/>
          <a:stretch/>
        </p:blipFill>
        <p:spPr>
          <a:xfrm>
            <a:off x="295837" y="1895392"/>
            <a:ext cx="4688541" cy="306721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A6BFD9E-0D68-403D-A3A0-BC6E786EFC22}"/>
              </a:ext>
            </a:extLst>
          </p:cNvPr>
          <p:cNvGrpSpPr/>
          <p:nvPr/>
        </p:nvGrpSpPr>
        <p:grpSpPr>
          <a:xfrm>
            <a:off x="2210380" y="4962608"/>
            <a:ext cx="2482065" cy="807790"/>
            <a:chOff x="2210380" y="4962608"/>
            <a:chExt cx="2482065" cy="80779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B26B0BB-8AAD-43BE-BE7E-58F9AD767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10380" y="4962608"/>
              <a:ext cx="2141406" cy="80779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7FE9D2E-60E4-4EDA-BAFD-5806445D1FC4}"/>
                </a:ext>
              </a:extLst>
            </p:cNvPr>
            <p:cNvSpPr txBox="1"/>
            <p:nvPr/>
          </p:nvSpPr>
          <p:spPr>
            <a:xfrm>
              <a:off x="2581836" y="5088161"/>
              <a:ext cx="2110609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latin typeface="Gill Sans MT" panose="020B0502020104020203" pitchFamily="34" charset="0"/>
                </a:rPr>
                <a:t>Have siblings</a:t>
              </a:r>
            </a:p>
            <a:p>
              <a:r>
                <a:rPr lang="en-GB" sz="1600" dirty="0">
                  <a:latin typeface="Gill Sans MT" panose="020B0502020104020203" pitchFamily="34" charset="0"/>
                </a:rPr>
                <a:t>Don’t have siblings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5221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Gill Sans MT" panose="020B0502020104020203" pitchFamily="34" charset="0"/>
              </a:rPr>
              <a:t>Graphs 4: </a:t>
            </a:r>
          </a:p>
          <a:p>
            <a:r>
              <a:rPr lang="en-GB" dirty="0">
                <a:latin typeface="Gill Sans MT" panose="020B0502020104020203" pitchFamily="34" charset="0"/>
              </a:rPr>
              <a:t>This graph shows the temperature every hour on a cold day.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396558"/>
              </p:ext>
            </p:extLst>
          </p:nvPr>
        </p:nvGraphicFramePr>
        <p:xfrm>
          <a:off x="5334002" y="537980"/>
          <a:ext cx="6373893" cy="56273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At what time was it the coldest?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What was the temperature at 8am?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What was the temperature at 6:30am?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What is the difference between the coldest and warmest temperature?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The temperature fell 4 degrees by 4pm. Draw this on the graph.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40E1D7F-AB39-4286-8CB9-D3469F56A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03" y="1281936"/>
            <a:ext cx="5080501" cy="429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196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Gill Sans MT" panose="020B0502020104020203" pitchFamily="34" charset="0"/>
              </a:rPr>
              <a:t>Graphs 5:</a:t>
            </a:r>
          </a:p>
          <a:p>
            <a:r>
              <a:rPr lang="en-GB" dirty="0">
                <a:latin typeface="Gill Sans MT" panose="020B0502020104020203" pitchFamily="34" charset="0"/>
              </a:rPr>
              <a:t>This graph shows the amount of rainfall over a week.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699685"/>
              </p:ext>
            </p:extLst>
          </p:nvPr>
        </p:nvGraphicFramePr>
        <p:xfrm>
          <a:off x="5334002" y="537980"/>
          <a:ext cx="6373893" cy="56273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On which day did it rain the most?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Which day did it rain the least?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How much more did it rain on Tuesday than Monday?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What is the difference in rainfall between the wettest and driest day?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What is the mean rainfall over the 5 days?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D02F615-B26B-4018-BA01-87BA8CA49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149" y="1748048"/>
            <a:ext cx="4818729" cy="336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516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3F3B7-2B19-4D8F-883C-CB27D3A2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  <a:latin typeface="Gill Sans MT" panose="020B0502020104020203" pitchFamily="34" charset="0"/>
              </a:rPr>
              <a:t>Graphs (answers)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83322C3-D850-4E3B-9CD3-E6F54B771E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023735"/>
              </p:ext>
            </p:extLst>
          </p:nvPr>
        </p:nvGraphicFramePr>
        <p:xfrm>
          <a:off x="838200" y="1690688"/>
          <a:ext cx="10515602" cy="428102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79912">
                  <a:extLst>
                    <a:ext uri="{9D8B030D-6E8A-4147-A177-3AD203B41FA5}">
                      <a16:colId xmlns:a16="http://schemas.microsoft.com/office/drawing/2014/main" val="725218622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2829903908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1485117466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2781402710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2143544131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3359740546"/>
                    </a:ext>
                  </a:extLst>
                </a:gridCol>
              </a:tblGrid>
              <a:tr h="519112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Gill Sans MT" panose="020B0502020104020203" pitchFamily="34" charset="0"/>
                        </a:rPr>
                        <a:t>Graphs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Gill Sans MT" panose="020B0502020104020203" pitchFamily="34" charset="0"/>
                        </a:rPr>
                        <a:t>Graphs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Gill Sans MT" panose="020B0502020104020203" pitchFamily="34" charset="0"/>
                        </a:rPr>
                        <a:t>Graphs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Gill Sans MT" panose="020B0502020104020203" pitchFamily="34" charset="0"/>
                        </a:rPr>
                        <a:t>Graphs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Gill Sans MT" panose="020B0502020104020203" pitchFamily="34" charset="0"/>
                        </a:rPr>
                        <a:t>Graphs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735141"/>
                  </a:ext>
                </a:extLst>
              </a:tr>
              <a:tr h="711132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4.5km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Thursday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70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3am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Friday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1085556"/>
                  </a:ext>
                </a:extLst>
              </a:tr>
              <a:tr h="917384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They stopped walking (or similar)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Tuesday and Friday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90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3˚C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Wednesday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118441"/>
                  </a:ext>
                </a:extLst>
              </a:tr>
              <a:tr h="711132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3km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13˚C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30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-1˚C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2.2cm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884403"/>
                  </a:ext>
                </a:extLst>
              </a:tr>
              <a:tr h="711132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4.25km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Friday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390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12˚C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8.2cm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427733"/>
                  </a:ext>
                </a:extLst>
              </a:tr>
              <a:tr h="711132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A and B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50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Line drawn at </a:t>
                      </a:r>
                      <a:br>
                        <a:rPr lang="en-GB" sz="1800" dirty="0">
                          <a:latin typeface="Gill Sans MT" panose="020B0502020104020203" pitchFamily="34" charset="0"/>
                        </a:rPr>
                      </a:br>
                      <a:r>
                        <a:rPr lang="en-GB" sz="1800" dirty="0">
                          <a:latin typeface="Gill Sans MT" panose="020B0502020104020203" pitchFamily="34" charset="0"/>
                        </a:rPr>
                        <a:t>-2˚C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4.3cm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698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271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BC242-05E2-4DEA-B621-D8C986CDF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1500" dirty="0">
                <a:latin typeface="Gill Sans MT" panose="020B0502020104020203" pitchFamily="34" charset="0"/>
              </a:rPr>
              <a:t>Reading and interpreting pictograms</a:t>
            </a:r>
          </a:p>
        </p:txBody>
      </p:sp>
    </p:spTree>
    <p:extLst>
      <p:ext uri="{BB962C8B-B14F-4D97-AF65-F5344CB8AC3E}">
        <p14:creationId xmlns:p14="http://schemas.microsoft.com/office/powerpoint/2010/main" val="2614478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70DE4E8E-BD14-403F-B7D0-AD90331FD828}"/>
              </a:ext>
            </a:extLst>
          </p:cNvPr>
          <p:cNvGrpSpPr/>
          <p:nvPr/>
        </p:nvGrpSpPr>
        <p:grpSpPr>
          <a:xfrm>
            <a:off x="699248" y="1731984"/>
            <a:ext cx="3720355" cy="3252392"/>
            <a:chOff x="591671" y="740477"/>
            <a:chExt cx="3720355" cy="325239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8E4FBE0-B2FD-406D-82B4-B78DF289CFD2}"/>
                </a:ext>
              </a:extLst>
            </p:cNvPr>
            <p:cNvSpPr/>
            <p:nvPr/>
          </p:nvSpPr>
          <p:spPr>
            <a:xfrm>
              <a:off x="851646" y="1326776"/>
              <a:ext cx="681318" cy="59167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Gill Sans MT" panose="020B0502020104020203" pitchFamily="34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DDE22A4-9CE1-44F0-9F11-258DB45095F1}"/>
                </a:ext>
              </a:extLst>
            </p:cNvPr>
            <p:cNvSpPr/>
            <p:nvPr/>
          </p:nvSpPr>
          <p:spPr>
            <a:xfrm>
              <a:off x="1690801" y="767372"/>
              <a:ext cx="331695" cy="28687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Gill Sans MT" panose="020B0502020104020203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BAD82A6-0606-494E-B031-4448F7372ECC}"/>
                </a:ext>
              </a:extLst>
            </p:cNvPr>
            <p:cNvSpPr txBox="1"/>
            <p:nvPr/>
          </p:nvSpPr>
          <p:spPr>
            <a:xfrm>
              <a:off x="1628046" y="740477"/>
              <a:ext cx="1581316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Gill Sans MT" panose="020B0502020104020203" pitchFamily="34" charset="0"/>
                </a:rPr>
                <a:t>        = 6 cars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8556A03-1E34-4F05-AB54-04E0C717004B}"/>
                </a:ext>
              </a:extLst>
            </p:cNvPr>
            <p:cNvCxnSpPr>
              <a:cxnSpLocks/>
            </p:cNvCxnSpPr>
            <p:nvPr/>
          </p:nvCxnSpPr>
          <p:spPr>
            <a:xfrm>
              <a:off x="591671" y="1109809"/>
              <a:ext cx="0" cy="246710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89C8D70-BE34-4DC3-ACC7-C7BBCC192E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1671" y="3576918"/>
              <a:ext cx="36576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0856AD9-FD89-4F07-B237-82DBE3E49F4D}"/>
                </a:ext>
              </a:extLst>
            </p:cNvPr>
            <p:cNvSpPr/>
            <p:nvPr/>
          </p:nvSpPr>
          <p:spPr>
            <a:xfrm>
              <a:off x="851646" y="2038564"/>
              <a:ext cx="681318" cy="59167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Gill Sans MT" panose="020B0502020104020203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BAE3D28-B421-454C-A99A-081A1F0DFE91}"/>
                </a:ext>
              </a:extLst>
            </p:cNvPr>
            <p:cNvSpPr/>
            <p:nvPr/>
          </p:nvSpPr>
          <p:spPr>
            <a:xfrm>
              <a:off x="851646" y="2807741"/>
              <a:ext cx="681318" cy="59167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Gill Sans MT" panose="020B0502020104020203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D0B63EC-81D2-490A-A8CE-322340E07830}"/>
                </a:ext>
              </a:extLst>
            </p:cNvPr>
            <p:cNvSpPr/>
            <p:nvPr/>
          </p:nvSpPr>
          <p:spPr>
            <a:xfrm>
              <a:off x="1739153" y="2807741"/>
              <a:ext cx="681318" cy="59167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Gill Sans MT" panose="020B0502020104020203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83D6049-A3B2-4539-A354-53B3C9F764F9}"/>
                </a:ext>
              </a:extLst>
            </p:cNvPr>
            <p:cNvSpPr/>
            <p:nvPr/>
          </p:nvSpPr>
          <p:spPr>
            <a:xfrm>
              <a:off x="1739153" y="2038564"/>
              <a:ext cx="681318" cy="59167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Gill Sans MT" panose="020B0502020104020203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EAC44B0-C0AC-4271-9B95-DE16AFD9342F}"/>
                </a:ext>
              </a:extLst>
            </p:cNvPr>
            <p:cNvSpPr/>
            <p:nvPr/>
          </p:nvSpPr>
          <p:spPr>
            <a:xfrm>
              <a:off x="3514167" y="2807740"/>
              <a:ext cx="681318" cy="59167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Gill Sans MT" panose="020B0502020104020203" pitchFamily="34" charset="0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1B8FBA3-D624-44D9-83B6-BEC3AB2ABE9C}"/>
                </a:ext>
              </a:extLst>
            </p:cNvPr>
            <p:cNvGrpSpPr/>
            <p:nvPr/>
          </p:nvGrpSpPr>
          <p:grpSpPr>
            <a:xfrm>
              <a:off x="3397626" y="1879012"/>
              <a:ext cx="914400" cy="751220"/>
              <a:chOff x="5979459" y="1583179"/>
              <a:chExt cx="914400" cy="751220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995218CC-8351-442F-AC64-2C8AC1C12CF2}"/>
                  </a:ext>
                </a:extLst>
              </p:cNvPr>
              <p:cNvSpPr/>
              <p:nvPr/>
            </p:nvSpPr>
            <p:spPr>
              <a:xfrm>
                <a:off x="6096000" y="1742729"/>
                <a:ext cx="681318" cy="59167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Gill Sans MT" panose="020B0502020104020203" pitchFamily="34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58F8F1C-79F6-4E97-8A76-3F8E47421D22}"/>
                  </a:ext>
                </a:extLst>
              </p:cNvPr>
              <p:cNvSpPr/>
              <p:nvPr/>
            </p:nvSpPr>
            <p:spPr>
              <a:xfrm>
                <a:off x="5979459" y="1583179"/>
                <a:ext cx="914400" cy="4553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08736C2-9207-4C18-BF30-9661B47D44E6}"/>
                </a:ext>
              </a:extLst>
            </p:cNvPr>
            <p:cNvSpPr txBox="1"/>
            <p:nvPr/>
          </p:nvSpPr>
          <p:spPr>
            <a:xfrm>
              <a:off x="857084" y="3623537"/>
              <a:ext cx="33729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Gill Sans MT" panose="020B0502020104020203" pitchFamily="34" charset="0"/>
                </a:rPr>
                <a:t>Mon       Tues       Weds       Thurs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93BA5B0-4285-4C85-8B48-4D96C825CABB}"/>
              </a:ext>
            </a:extLst>
          </p:cNvPr>
          <p:cNvSpPr txBox="1"/>
          <p:nvPr/>
        </p:nvSpPr>
        <p:spPr>
          <a:xfrm>
            <a:off x="546848" y="439271"/>
            <a:ext cx="4087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Gill Sans MT" panose="020B0502020104020203" pitchFamily="34" charset="0"/>
              </a:rPr>
              <a:t>This pictogram shows the number of cars parked in a car park over a week.</a:t>
            </a:r>
          </a:p>
        </p:txBody>
      </p: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D3E02DBC-406B-458A-8B0D-20E2F9D068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610303"/>
              </p:ext>
            </p:extLst>
          </p:nvPr>
        </p:nvGraphicFramePr>
        <p:xfrm>
          <a:off x="5334002" y="537980"/>
          <a:ext cx="6373893" cy="5660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How many cars were parked on Monday?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What is the difference between the number of cars on Monday and Thursday?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15 cars were parked on Wednesday. Draw this on the pictogram.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What is the total number of cars parked over the week?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If 70 cars were parked over the entire week, how many cars were parked in the car park on Friday?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9512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70DE4E8E-BD14-403F-B7D0-AD90331FD828}"/>
              </a:ext>
            </a:extLst>
          </p:cNvPr>
          <p:cNvGrpSpPr/>
          <p:nvPr/>
        </p:nvGrpSpPr>
        <p:grpSpPr>
          <a:xfrm>
            <a:off x="699248" y="1660264"/>
            <a:ext cx="3657600" cy="3324112"/>
            <a:chOff x="591671" y="668757"/>
            <a:chExt cx="3657600" cy="332411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BAD82A6-0606-494E-B031-4448F7372ECC}"/>
                </a:ext>
              </a:extLst>
            </p:cNvPr>
            <p:cNvSpPr txBox="1"/>
            <p:nvPr/>
          </p:nvSpPr>
          <p:spPr>
            <a:xfrm>
              <a:off x="1628045" y="668757"/>
              <a:ext cx="1769577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Gill Sans MT" panose="020B0502020104020203" pitchFamily="34" charset="0"/>
                </a:rPr>
                <a:t>        = 8 apples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DDE22A4-9CE1-44F0-9F11-258DB45095F1}"/>
                </a:ext>
              </a:extLst>
            </p:cNvPr>
            <p:cNvSpPr/>
            <p:nvPr/>
          </p:nvSpPr>
          <p:spPr>
            <a:xfrm>
              <a:off x="1690801" y="722547"/>
              <a:ext cx="331695" cy="28687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Gill Sans MT" panose="020B0502020104020203" pitchFamily="34" charset="0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8556A03-1E34-4F05-AB54-04E0C717004B}"/>
                </a:ext>
              </a:extLst>
            </p:cNvPr>
            <p:cNvCxnSpPr>
              <a:cxnSpLocks/>
            </p:cNvCxnSpPr>
            <p:nvPr/>
          </p:nvCxnSpPr>
          <p:spPr>
            <a:xfrm>
              <a:off x="591671" y="1109809"/>
              <a:ext cx="0" cy="246710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89C8D70-BE34-4DC3-ACC7-C7BBCC192E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1671" y="3576918"/>
              <a:ext cx="36576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0856AD9-FD89-4F07-B237-82DBE3E49F4D}"/>
                </a:ext>
              </a:extLst>
            </p:cNvPr>
            <p:cNvSpPr/>
            <p:nvPr/>
          </p:nvSpPr>
          <p:spPr>
            <a:xfrm>
              <a:off x="851646" y="2038564"/>
              <a:ext cx="681318" cy="59167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Gill Sans MT" panose="020B0502020104020203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BAE3D28-B421-454C-A99A-081A1F0DFE91}"/>
                </a:ext>
              </a:extLst>
            </p:cNvPr>
            <p:cNvSpPr/>
            <p:nvPr/>
          </p:nvSpPr>
          <p:spPr>
            <a:xfrm>
              <a:off x="851646" y="2807741"/>
              <a:ext cx="681318" cy="59167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Gill Sans MT" panose="020B0502020104020203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D0B63EC-81D2-490A-A8CE-322340E07830}"/>
                </a:ext>
              </a:extLst>
            </p:cNvPr>
            <p:cNvSpPr/>
            <p:nvPr/>
          </p:nvSpPr>
          <p:spPr>
            <a:xfrm>
              <a:off x="1739153" y="2807741"/>
              <a:ext cx="681318" cy="59167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Gill Sans MT" panose="020B0502020104020203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83D6049-A3B2-4539-A354-53B3C9F764F9}"/>
                </a:ext>
              </a:extLst>
            </p:cNvPr>
            <p:cNvSpPr/>
            <p:nvPr/>
          </p:nvSpPr>
          <p:spPr>
            <a:xfrm>
              <a:off x="1739153" y="2038564"/>
              <a:ext cx="681318" cy="59167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Gill Sans MT" panose="020B0502020104020203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EAC44B0-C0AC-4271-9B95-DE16AFD9342F}"/>
                </a:ext>
              </a:extLst>
            </p:cNvPr>
            <p:cNvSpPr/>
            <p:nvPr/>
          </p:nvSpPr>
          <p:spPr>
            <a:xfrm>
              <a:off x="3514167" y="2807740"/>
              <a:ext cx="681318" cy="59167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Gill Sans MT" panose="020B0502020104020203" pitchFamily="34" charset="0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1B8FBA3-D624-44D9-83B6-BEC3AB2ABE9C}"/>
                </a:ext>
              </a:extLst>
            </p:cNvPr>
            <p:cNvGrpSpPr/>
            <p:nvPr/>
          </p:nvGrpSpPr>
          <p:grpSpPr>
            <a:xfrm>
              <a:off x="851646" y="1109809"/>
              <a:ext cx="1255059" cy="751248"/>
              <a:chOff x="3433479" y="813976"/>
              <a:chExt cx="1255059" cy="751248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995218CC-8351-442F-AC64-2C8AC1C12CF2}"/>
                  </a:ext>
                </a:extLst>
              </p:cNvPr>
              <p:cNvSpPr/>
              <p:nvPr/>
            </p:nvSpPr>
            <p:spPr>
              <a:xfrm>
                <a:off x="3433479" y="973554"/>
                <a:ext cx="681318" cy="59167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Gill Sans MT" panose="020B0502020104020203" pitchFamily="34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58F8F1C-79F6-4E97-8A76-3F8E47421D22}"/>
                  </a:ext>
                </a:extLst>
              </p:cNvPr>
              <p:cNvSpPr/>
              <p:nvPr/>
            </p:nvSpPr>
            <p:spPr>
              <a:xfrm>
                <a:off x="3774138" y="813976"/>
                <a:ext cx="914400" cy="4553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08736C2-9207-4C18-BF30-9661B47D44E6}"/>
                </a:ext>
              </a:extLst>
            </p:cNvPr>
            <p:cNvSpPr txBox="1"/>
            <p:nvPr/>
          </p:nvSpPr>
          <p:spPr>
            <a:xfrm>
              <a:off x="857084" y="3623537"/>
              <a:ext cx="33618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Gill Sans MT" panose="020B0502020104020203" pitchFamily="34" charset="0"/>
                </a:rPr>
                <a:t>Jack         Ben         Susie       Ellie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93BA5B0-4285-4C85-8B48-4D96C825CABB}"/>
              </a:ext>
            </a:extLst>
          </p:cNvPr>
          <p:cNvSpPr txBox="1"/>
          <p:nvPr/>
        </p:nvSpPr>
        <p:spPr>
          <a:xfrm>
            <a:off x="546848" y="439271"/>
            <a:ext cx="4087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Gill Sans MT" panose="020B0502020104020203" pitchFamily="34" charset="0"/>
              </a:rPr>
              <a:t>This pictogram shows the number of apples eaten by children in a month.</a:t>
            </a:r>
          </a:p>
        </p:txBody>
      </p: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D3E02DBC-406B-458A-8B0D-20E2F9D068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145176"/>
              </p:ext>
            </p:extLst>
          </p:nvPr>
        </p:nvGraphicFramePr>
        <p:xfrm>
          <a:off x="5334002" y="537980"/>
          <a:ext cx="6373893" cy="5660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Susie ate 2 more apples than Ellie. Show this on the pictogram.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Who ate the most apples in a month?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Who ate the least apples?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What is the total number of apples eaten over the month?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If apples come in bags of 6, how many full bags of apples did the children eat in the month?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  <p:sp>
        <p:nvSpPr>
          <p:cNvPr id="26" name="Oval 25">
            <a:extLst>
              <a:ext uri="{FF2B5EF4-FFF2-40B4-BE49-F238E27FC236}">
                <a16:creationId xmlns:a16="http://schemas.microsoft.com/office/drawing/2014/main" id="{B23E5095-5A42-44AC-A712-E19283FEB1D1}"/>
              </a:ext>
            </a:extLst>
          </p:cNvPr>
          <p:cNvSpPr/>
          <p:nvPr/>
        </p:nvSpPr>
        <p:spPr>
          <a:xfrm>
            <a:off x="2702859" y="3799247"/>
            <a:ext cx="681318" cy="59167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Gill Sans MT" panose="020B0502020104020203" pitchFamily="34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401FD0B-94D3-4950-BD69-EA346AE31907}"/>
              </a:ext>
            </a:extLst>
          </p:cNvPr>
          <p:cNvSpPr/>
          <p:nvPr/>
        </p:nvSpPr>
        <p:spPr>
          <a:xfrm>
            <a:off x="3618267" y="3039036"/>
            <a:ext cx="681318" cy="59167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Gill Sans MT" panose="020B0502020104020203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59845F-EB0C-4795-9DFF-087D41C95BE0}"/>
              </a:ext>
            </a:extLst>
          </p:cNvPr>
          <p:cNvSpPr/>
          <p:nvPr/>
        </p:nvSpPr>
        <p:spPr>
          <a:xfrm>
            <a:off x="3558988" y="2843625"/>
            <a:ext cx="914400" cy="4553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888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70DE4E8E-BD14-403F-B7D0-AD90331FD828}"/>
              </a:ext>
            </a:extLst>
          </p:cNvPr>
          <p:cNvGrpSpPr/>
          <p:nvPr/>
        </p:nvGrpSpPr>
        <p:grpSpPr>
          <a:xfrm>
            <a:off x="699248" y="1660264"/>
            <a:ext cx="4213032" cy="3324112"/>
            <a:chOff x="591671" y="668757"/>
            <a:chExt cx="4213032" cy="332411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BAD82A6-0606-494E-B031-4448F7372ECC}"/>
                </a:ext>
              </a:extLst>
            </p:cNvPr>
            <p:cNvSpPr txBox="1"/>
            <p:nvPr/>
          </p:nvSpPr>
          <p:spPr>
            <a:xfrm>
              <a:off x="1192305" y="668757"/>
              <a:ext cx="2205317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Gill Sans MT" panose="020B0502020104020203" pitchFamily="34" charset="0"/>
                </a:rPr>
                <a:t>        = 50 ice creams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8556A03-1E34-4F05-AB54-04E0C717004B}"/>
                </a:ext>
              </a:extLst>
            </p:cNvPr>
            <p:cNvCxnSpPr>
              <a:cxnSpLocks/>
            </p:cNvCxnSpPr>
            <p:nvPr/>
          </p:nvCxnSpPr>
          <p:spPr>
            <a:xfrm>
              <a:off x="591671" y="1109809"/>
              <a:ext cx="0" cy="246710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89C8D70-BE34-4DC3-ACC7-C7BBCC192E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1671" y="3576918"/>
              <a:ext cx="36576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58F8F1C-79F6-4E97-8A76-3F8E47421D22}"/>
                </a:ext>
              </a:extLst>
            </p:cNvPr>
            <p:cNvSpPr/>
            <p:nvPr/>
          </p:nvSpPr>
          <p:spPr>
            <a:xfrm>
              <a:off x="1192305" y="1109809"/>
              <a:ext cx="914400" cy="4553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Gill Sans MT" panose="020B0502020104020203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08736C2-9207-4C18-BF30-9661B47D44E6}"/>
                </a:ext>
              </a:extLst>
            </p:cNvPr>
            <p:cNvSpPr txBox="1"/>
            <p:nvPr/>
          </p:nvSpPr>
          <p:spPr>
            <a:xfrm>
              <a:off x="857084" y="3623537"/>
              <a:ext cx="39476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Gill Sans MT" panose="020B0502020104020203" pitchFamily="34" charset="0"/>
                </a:rPr>
                <a:t>June         July       August    September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93BA5B0-4285-4C85-8B48-4D96C825CABB}"/>
              </a:ext>
            </a:extLst>
          </p:cNvPr>
          <p:cNvSpPr txBox="1"/>
          <p:nvPr/>
        </p:nvSpPr>
        <p:spPr>
          <a:xfrm>
            <a:off x="546848" y="439271"/>
            <a:ext cx="4087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Gill Sans MT" panose="020B0502020104020203" pitchFamily="34" charset="0"/>
              </a:rPr>
              <a:t>This pictogram shows the number of apples eaten by children in a month.</a:t>
            </a:r>
          </a:p>
        </p:txBody>
      </p: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D3E02DBC-406B-458A-8B0D-20E2F9D068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220986"/>
              </p:ext>
            </p:extLst>
          </p:nvPr>
        </p:nvGraphicFramePr>
        <p:xfrm>
          <a:off x="5334002" y="537980"/>
          <a:ext cx="6373893" cy="56273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How many ice creams were sold in July?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How many ice creams were sold in August?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In September, only 25 ice creams were sold. Show this on the pictogram.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What is the total number of ice creams eaten over the months?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What is the mean number of ice creams sold?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  <p:sp>
        <p:nvSpPr>
          <p:cNvPr id="29" name="Rectangle 28">
            <a:extLst>
              <a:ext uri="{FF2B5EF4-FFF2-40B4-BE49-F238E27FC236}">
                <a16:creationId xmlns:a16="http://schemas.microsoft.com/office/drawing/2014/main" id="{E659845F-EB0C-4795-9DFF-087D41C95BE0}"/>
              </a:ext>
            </a:extLst>
          </p:cNvPr>
          <p:cNvSpPr/>
          <p:nvPr/>
        </p:nvSpPr>
        <p:spPr>
          <a:xfrm>
            <a:off x="3558988" y="2843625"/>
            <a:ext cx="914400" cy="4553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Gill Sans MT" panose="020B0502020104020203" pitchFamily="34" charset="0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2EC6F269-11DE-4710-A36A-0BB4B27D5955}"/>
              </a:ext>
            </a:extLst>
          </p:cNvPr>
          <p:cNvSpPr/>
          <p:nvPr/>
        </p:nvSpPr>
        <p:spPr>
          <a:xfrm rot="10800000">
            <a:off x="964661" y="3826116"/>
            <a:ext cx="578223" cy="659786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C6E05EB9-55F1-48CC-849B-8AE5431A7B30}"/>
              </a:ext>
            </a:extLst>
          </p:cNvPr>
          <p:cNvSpPr/>
          <p:nvPr/>
        </p:nvSpPr>
        <p:spPr>
          <a:xfrm rot="10800000">
            <a:off x="1871384" y="3811367"/>
            <a:ext cx="578223" cy="659786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67399E07-0753-4079-B45F-AAFABEF85065}"/>
              </a:ext>
            </a:extLst>
          </p:cNvPr>
          <p:cNvSpPr/>
          <p:nvPr/>
        </p:nvSpPr>
        <p:spPr>
          <a:xfrm rot="10800000">
            <a:off x="1888363" y="3084358"/>
            <a:ext cx="578223" cy="659786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2D4C5344-0747-41A7-A6F6-00A1E54053E3}"/>
              </a:ext>
            </a:extLst>
          </p:cNvPr>
          <p:cNvSpPr/>
          <p:nvPr/>
        </p:nvSpPr>
        <p:spPr>
          <a:xfrm rot="10800000">
            <a:off x="2812028" y="3787783"/>
            <a:ext cx="578223" cy="659786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E5A6BCD5-E223-4B03-BE55-B61975A154B1}"/>
              </a:ext>
            </a:extLst>
          </p:cNvPr>
          <p:cNvSpPr/>
          <p:nvPr/>
        </p:nvSpPr>
        <p:spPr>
          <a:xfrm rot="10800000">
            <a:off x="2829007" y="3060774"/>
            <a:ext cx="578223" cy="659786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489200CF-3B18-44C2-923C-D07C21AB2967}"/>
              </a:ext>
            </a:extLst>
          </p:cNvPr>
          <p:cNvSpPr/>
          <p:nvPr/>
        </p:nvSpPr>
        <p:spPr>
          <a:xfrm rot="10800000">
            <a:off x="1539996" y="1698345"/>
            <a:ext cx="281436" cy="316261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BE52877-F00A-41CE-9ED0-DC5477B611CC}"/>
              </a:ext>
            </a:extLst>
          </p:cNvPr>
          <p:cNvGrpSpPr/>
          <p:nvPr/>
        </p:nvGrpSpPr>
        <p:grpSpPr>
          <a:xfrm>
            <a:off x="2756324" y="2235237"/>
            <a:ext cx="628175" cy="773509"/>
            <a:chOff x="1821432" y="2243623"/>
            <a:chExt cx="628175" cy="773509"/>
          </a:xfrm>
        </p:grpSpPr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AE0EA651-69D0-401D-B853-325FC21856B2}"/>
                </a:ext>
              </a:extLst>
            </p:cNvPr>
            <p:cNvSpPr/>
            <p:nvPr/>
          </p:nvSpPr>
          <p:spPr>
            <a:xfrm rot="10800000">
              <a:off x="1871384" y="2267207"/>
              <a:ext cx="578223" cy="659786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FC0C61C-C8D6-488A-8483-8FECDEE5F7A6}"/>
                </a:ext>
              </a:extLst>
            </p:cNvPr>
            <p:cNvSpPr/>
            <p:nvPr/>
          </p:nvSpPr>
          <p:spPr>
            <a:xfrm>
              <a:off x="1821432" y="2243623"/>
              <a:ext cx="321132" cy="7735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37139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793BA5B0-4285-4C85-8B48-4D96C825CABB}"/>
              </a:ext>
            </a:extLst>
          </p:cNvPr>
          <p:cNvSpPr txBox="1"/>
          <p:nvPr/>
        </p:nvSpPr>
        <p:spPr>
          <a:xfrm>
            <a:off x="546848" y="439271"/>
            <a:ext cx="4087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Gill Sans MT" panose="020B0502020104020203" pitchFamily="34" charset="0"/>
              </a:rPr>
              <a:t>This pictogram shows the number of cars parked in a car park over a week.</a:t>
            </a:r>
          </a:p>
        </p:txBody>
      </p: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D3E02DBC-406B-458A-8B0D-20E2F9D068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674318"/>
              </p:ext>
            </p:extLst>
          </p:nvPr>
        </p:nvGraphicFramePr>
        <p:xfrm>
          <a:off x="5334002" y="537980"/>
          <a:ext cx="6373893" cy="567650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How many cars were parked on Monday?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What is the difference between the number of cars on Monday and Thursday?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There were 10 more cars parked on Wednesday than Friday. Complete the pictogram to show this.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What is the total number of cars parked over the week?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If each car pays £3 to park. How much money did the car park make this week?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4E10D11-1094-453E-8F56-B9A830B84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085" y="1443818"/>
            <a:ext cx="4511431" cy="39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061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793BA5B0-4285-4C85-8B48-4D96C825CABB}"/>
              </a:ext>
            </a:extLst>
          </p:cNvPr>
          <p:cNvSpPr txBox="1"/>
          <p:nvPr/>
        </p:nvSpPr>
        <p:spPr>
          <a:xfrm>
            <a:off x="546848" y="439271"/>
            <a:ext cx="4087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Gill Sans MT" panose="020B0502020104020203" pitchFamily="34" charset="0"/>
              </a:rPr>
              <a:t>This pictogram shows the favourite hobbies of children in KS2.</a:t>
            </a:r>
          </a:p>
        </p:txBody>
      </p: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D3E02DBC-406B-458A-8B0D-20E2F9D068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629716"/>
              </p:ext>
            </p:extLst>
          </p:nvPr>
        </p:nvGraphicFramePr>
        <p:xfrm>
          <a:off x="5334002" y="537980"/>
          <a:ext cx="6373893" cy="564373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If 30 children chose swimming, what does one circle represent?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Which hobby was the least popular?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How many more children chose dance than gymnastics?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What is the difference between children who like swimming and children who like hockey?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What is the total number of children asked?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  <p:pic>
        <p:nvPicPr>
          <p:cNvPr id="5122" name="Picture 2">
            <a:extLst>
              <a:ext uri="{FF2B5EF4-FFF2-40B4-BE49-F238E27FC236}">
                <a16:creationId xmlns:a16="http://schemas.microsoft.com/office/drawing/2014/main" id="{6EE2D57D-22EC-4B70-BC59-4B279F9210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2" t="2528" r="25756" b="2528"/>
          <a:stretch/>
        </p:blipFill>
        <p:spPr bwMode="auto">
          <a:xfrm>
            <a:off x="381000" y="1905000"/>
            <a:ext cx="4472829" cy="304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27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3F3B7-2B19-4D8F-883C-CB27D3A2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  <a:latin typeface="Gill Sans MT" panose="020B0502020104020203" pitchFamily="34" charset="0"/>
              </a:rPr>
              <a:t>Pictograms (answers)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83322C3-D850-4E3B-9CD3-E6F54B771E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121728"/>
              </p:ext>
            </p:extLst>
          </p:nvPr>
        </p:nvGraphicFramePr>
        <p:xfrm>
          <a:off x="838200" y="1462088"/>
          <a:ext cx="10515602" cy="430639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79912">
                  <a:extLst>
                    <a:ext uri="{9D8B030D-6E8A-4147-A177-3AD203B41FA5}">
                      <a16:colId xmlns:a16="http://schemas.microsoft.com/office/drawing/2014/main" val="725218622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2829903908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1485117466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2781402710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2143544131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3359740546"/>
                    </a:ext>
                  </a:extLst>
                </a:gridCol>
              </a:tblGrid>
              <a:tr h="519112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Pictograms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Pictograms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Pictograms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Pictograms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Pictograms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735141"/>
                  </a:ext>
                </a:extLst>
              </a:tr>
              <a:tr h="683308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Three quarters of a circle added to Susie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50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1085556"/>
                  </a:ext>
                </a:extLst>
              </a:tr>
              <a:tr h="683308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Jack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125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25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Gymnastics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118441"/>
                  </a:ext>
                </a:extLst>
              </a:tr>
              <a:tr h="683308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>
                          <a:latin typeface="Gill Sans MT" panose="020B0502020104020203" pitchFamily="34" charset="0"/>
                        </a:rPr>
                        <a:t>One and a half circles drawn added to Wednesday.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Ellie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Half a triangle added to August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Half a circle added to Wednesday.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884403"/>
                  </a:ext>
                </a:extLst>
              </a:tr>
              <a:tr h="683308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54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64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300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150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427733"/>
                  </a:ext>
                </a:extLst>
              </a:tr>
              <a:tr h="683308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125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£450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102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698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5617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BC242-05E2-4DEA-B621-D8C986CDF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  <a:noFill/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1500" dirty="0">
                <a:latin typeface="Gill Sans MT" panose="020B0502020104020203" pitchFamily="34" charset="0"/>
              </a:rPr>
              <a:t>Reading and interpreting timetables</a:t>
            </a:r>
          </a:p>
        </p:txBody>
      </p:sp>
    </p:spTree>
    <p:extLst>
      <p:ext uri="{BB962C8B-B14F-4D97-AF65-F5344CB8AC3E}">
        <p14:creationId xmlns:p14="http://schemas.microsoft.com/office/powerpoint/2010/main" val="4261932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Gill Sans MT" panose="020B0502020104020203" pitchFamily="34" charset="0"/>
              </a:rPr>
              <a:t>Timetables 1:</a:t>
            </a:r>
          </a:p>
          <a:p>
            <a:r>
              <a:rPr lang="en-GB" dirty="0">
                <a:latin typeface="Gill Sans MT" panose="020B0502020104020203" pitchFamily="34" charset="0"/>
              </a:rPr>
              <a:t>This is a train timetable showing the journey from Sheffield to London. 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6945"/>
              </p:ext>
            </p:extLst>
          </p:nvPr>
        </p:nvGraphicFramePr>
        <p:xfrm>
          <a:off x="5334002" y="537980"/>
          <a:ext cx="6373893" cy="56928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How long does the 12:02 take to get to London?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If I want to be in London by 15:50, what time do I have to be on the train from Sheffield?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I arrive at Sheffield station at 12:37. How long do I need to wait at the station for the next train?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The 13:31 train is delayed by 42 minutes. What time will it arrive in London for?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The 16:41 train from London arrives 23 minutes late. What time must it have left Sheffield?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4620FB8-3D4F-49F7-9124-AD96B45FC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304" y="1362601"/>
            <a:ext cx="3912993" cy="483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206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Gill Sans MT" panose="020B0502020104020203" pitchFamily="34" charset="0"/>
              </a:rPr>
              <a:t>Timetables 2:</a:t>
            </a:r>
          </a:p>
          <a:p>
            <a:r>
              <a:rPr lang="en-GB" dirty="0">
                <a:latin typeface="Gill Sans MT" panose="020B0502020104020203" pitchFamily="34" charset="0"/>
              </a:rPr>
              <a:t>This is a train timetable showing the journey from Newcastle to Edinburgh. 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797834"/>
              </p:ext>
            </p:extLst>
          </p:nvPr>
        </p:nvGraphicFramePr>
        <p:xfrm>
          <a:off x="5334002" y="537980"/>
          <a:ext cx="6373893" cy="5660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How long does the 12:39 take to get to Edinburgh?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I have a meeting which starts at 3pm in Edinburgh, what time do I have to be on the train from Newcastle?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Which train between 1pm and 2pm is the fastest?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The 14:43 train is delayed by 18 minutes. What time will it arrive in Edinburgh?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Which train is faster: the 12:39 or the 14:21? By how much?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  <p:pic>
        <p:nvPicPr>
          <p:cNvPr id="5" name="Picture 2" descr="Timetables - Maths - Learning with BBC Bitesize - BBC Bitesize">
            <a:extLst>
              <a:ext uri="{FF2B5EF4-FFF2-40B4-BE49-F238E27FC236}">
                <a16:creationId xmlns:a16="http://schemas.microsoft.com/office/drawing/2014/main" id="{49567AC5-F2CC-4ED0-A298-BDE2DBA653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7" t="21696" r="5591" b="7634"/>
          <a:stretch/>
        </p:blipFill>
        <p:spPr bwMode="auto">
          <a:xfrm>
            <a:off x="752475" y="1446645"/>
            <a:ext cx="3429000" cy="4218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949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Gill Sans MT" panose="020B0502020104020203" pitchFamily="34" charset="0"/>
              </a:rPr>
              <a:t>Timetables 3:</a:t>
            </a:r>
          </a:p>
          <a:p>
            <a:r>
              <a:rPr lang="en-GB" dirty="0">
                <a:latin typeface="Gill Sans MT" panose="020B0502020104020203" pitchFamily="34" charset="0"/>
              </a:rPr>
              <a:t>This table shows some bus times from Worcester to Rubery on a morning. 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921649"/>
              </p:ext>
            </p:extLst>
          </p:nvPr>
        </p:nvGraphicFramePr>
        <p:xfrm>
          <a:off x="5334002" y="537980"/>
          <a:ext cx="6373893" cy="56928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What time does the 05:40 from Fernhill arrive in </a:t>
                      </a:r>
                      <a:r>
                        <a:rPr lang="en-GB" sz="1600" dirty="0" err="1">
                          <a:latin typeface="Gill Sans MT" panose="020B0502020104020203" pitchFamily="34" charset="0"/>
                        </a:rPr>
                        <a:t>Catshill</a:t>
                      </a:r>
                      <a:r>
                        <a:rPr lang="en-GB" sz="1600" dirty="0">
                          <a:latin typeface="Gill Sans MT" panose="020B0502020104020203" pitchFamily="34" charset="0"/>
                        </a:rPr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My friend lives in </a:t>
                      </a:r>
                      <a:r>
                        <a:rPr lang="en-GB" sz="1600" dirty="0" err="1">
                          <a:latin typeface="Gill Sans MT" panose="020B0502020104020203" pitchFamily="34" charset="0"/>
                        </a:rPr>
                        <a:t>Sidemoor</a:t>
                      </a:r>
                      <a:r>
                        <a:rPr lang="en-GB" sz="1600" dirty="0">
                          <a:latin typeface="Gill Sans MT" panose="020B0502020104020203" pitchFamily="34" charset="0"/>
                        </a:rPr>
                        <a:t>. I live in Worcester. What is the earliest I can get on the bus?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How long do I need to wait at Droitwich for the next bus if I get there at 07:48am?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I need to be in Rubery by 9am. What time do I need to board the bus at Fernhill?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Which journey from Fernhill to Rubery is the fastest? Circle the fastest journey.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  <p:pic>
        <p:nvPicPr>
          <p:cNvPr id="2050" name="Picture 2" descr="Reading Timetables - Maths with Mum">
            <a:extLst>
              <a:ext uri="{FF2B5EF4-FFF2-40B4-BE49-F238E27FC236}">
                <a16:creationId xmlns:a16="http://schemas.microsoft.com/office/drawing/2014/main" id="{08337997-9816-4938-A421-19526F8BA1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9863"/>
          <a:stretch/>
        </p:blipFill>
        <p:spPr bwMode="auto">
          <a:xfrm>
            <a:off x="382962" y="2076450"/>
            <a:ext cx="4415677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0426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630612" y="537980"/>
            <a:ext cx="40879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Gill Sans MT" panose="020B0502020104020203" pitchFamily="34" charset="0"/>
              </a:rPr>
              <a:t>Timetables 4:</a:t>
            </a:r>
          </a:p>
          <a:p>
            <a:r>
              <a:rPr lang="en-GB" dirty="0">
                <a:latin typeface="Gill Sans MT" panose="020B0502020104020203" pitchFamily="34" charset="0"/>
              </a:rPr>
              <a:t>This timetable shows the weekly timetable of a class.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605589"/>
              </p:ext>
            </p:extLst>
          </p:nvPr>
        </p:nvGraphicFramePr>
        <p:xfrm>
          <a:off x="5334002" y="537980"/>
          <a:ext cx="6373893" cy="564373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How much time do the class spend learning Maths every week?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How much time do the class get doing PE each week?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What is the total hours spent in assemblies in a week?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Do the children spend more time in Topic lessons or English?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How much time on Wednesday do the children spend NOT learning Maths or English?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  <p:pic>
        <p:nvPicPr>
          <p:cNvPr id="3074" name="Picture 2" descr="KS2 Computing - COMPUTER PROGRAMMING - 3. Abstraction - The Schools of King  Edward VI in Birmingham">
            <a:extLst>
              <a:ext uri="{FF2B5EF4-FFF2-40B4-BE49-F238E27FC236}">
                <a16:creationId xmlns:a16="http://schemas.microsoft.com/office/drawing/2014/main" id="{A2303A6E-74D6-48E9-A673-11CE806E0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53" y="1856230"/>
            <a:ext cx="4619625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406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Gill Sans MT" panose="020B0502020104020203" pitchFamily="34" charset="0"/>
              </a:rPr>
              <a:t>Timetables 5:</a:t>
            </a:r>
          </a:p>
          <a:p>
            <a:r>
              <a:rPr lang="en-GB" dirty="0">
                <a:latin typeface="Gill Sans MT" panose="020B0502020104020203" pitchFamily="34" charset="0"/>
              </a:rPr>
              <a:t>This timetable shows some bus times from Uxbridge to Ealing Broadway.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950223"/>
              </p:ext>
            </p:extLst>
          </p:nvPr>
        </p:nvGraphicFramePr>
        <p:xfrm>
          <a:off x="5334002" y="537980"/>
          <a:ext cx="6373893" cy="567650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How long does the journey from Uxbridge to Hayes take?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I want to be in Southall by 11am. What time do I need to get on a bus from Hayes?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I’m in West Ealing at 11:58. How long do I have to wait for the next bus?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The 13:27 from Hayes is delayed by 14 minutes. What time will it arrive at Ealing Broadway?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Does the journey from West Ealing to Ealing Broadway always take the same amount of time?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  <p:pic>
        <p:nvPicPr>
          <p:cNvPr id="4098" name="Picture 2" descr="Reading timetables">
            <a:extLst>
              <a:ext uri="{FF2B5EF4-FFF2-40B4-BE49-F238E27FC236}">
                <a16:creationId xmlns:a16="http://schemas.microsoft.com/office/drawing/2014/main" id="{9EFCB85C-91BA-45A3-BE2A-E83FC8138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03" y="2119312"/>
            <a:ext cx="47117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614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3F3B7-2B19-4D8F-883C-CB27D3A2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  <a:latin typeface="Gill Sans MT" panose="020B0502020104020203" pitchFamily="34" charset="0"/>
              </a:rPr>
              <a:t>Timetables (answers)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83322C3-D850-4E3B-9CD3-E6F54B771E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453382"/>
              </p:ext>
            </p:extLst>
          </p:nvPr>
        </p:nvGraphicFramePr>
        <p:xfrm>
          <a:off x="838200" y="1690688"/>
          <a:ext cx="10515602" cy="428102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79912">
                  <a:extLst>
                    <a:ext uri="{9D8B030D-6E8A-4147-A177-3AD203B41FA5}">
                      <a16:colId xmlns:a16="http://schemas.microsoft.com/office/drawing/2014/main" val="725218622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2829903908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1485117466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2781402710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2143544131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3359740546"/>
                    </a:ext>
                  </a:extLst>
                </a:gridCol>
              </a:tblGrid>
              <a:tr h="519112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Timetables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Timetables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Timetables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Timetables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Timetables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735141"/>
                  </a:ext>
                </a:extLst>
              </a:tr>
              <a:tr h="752382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 hour 52 mins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 hour 34 mins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06:11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5 hours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17 mins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1085556"/>
                  </a:ext>
                </a:extLst>
              </a:tr>
              <a:tr h="752382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13:31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12:54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07:50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2 hours 30 mins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10:47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118441"/>
                  </a:ext>
                </a:extLst>
              </a:tr>
              <a:tr h="752382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25 mins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13:52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26 mins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2 hours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27 mins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884403"/>
                  </a:ext>
                </a:extLst>
              </a:tr>
              <a:tr h="752382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16:23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16:33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07:16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English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14:05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427733"/>
                  </a:ext>
                </a:extLst>
              </a:tr>
              <a:tr h="752382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14:53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14:21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05:40 circled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2 hours 45 mins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Yes - 6 mins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698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77228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BC242-05E2-4DEA-B621-D8C986CDF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  <a:noFill/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1500" dirty="0">
                <a:latin typeface="Gill Sans MT" panose="020B0502020104020203" pitchFamily="34" charset="0"/>
              </a:rPr>
              <a:t>Reading and interpreting pie charts</a:t>
            </a:r>
          </a:p>
        </p:txBody>
      </p:sp>
    </p:spTree>
    <p:extLst>
      <p:ext uri="{BB962C8B-B14F-4D97-AF65-F5344CB8AC3E}">
        <p14:creationId xmlns:p14="http://schemas.microsoft.com/office/powerpoint/2010/main" val="464307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Gill Sans MT" panose="020B0502020104020203" pitchFamily="34" charset="0"/>
              </a:rPr>
              <a:t>Pie chart 1:</a:t>
            </a:r>
          </a:p>
          <a:p>
            <a:r>
              <a:rPr lang="en-GB" dirty="0">
                <a:latin typeface="Gill Sans MT" panose="020B0502020104020203" pitchFamily="34" charset="0"/>
              </a:rPr>
              <a:t>This pie chart shows the favourite seasons of 120 children. 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680196"/>
              </p:ext>
            </p:extLst>
          </p:nvPr>
        </p:nvGraphicFramePr>
        <p:xfrm>
          <a:off x="5334002" y="537980"/>
          <a:ext cx="6373893" cy="56273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Which season was the most popular?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How many children chose Spring?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How many more children chose Summer than Autumn?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What percentage of children chose Autumn?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How many children did NOT choose Winter?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  <p:pic>
        <p:nvPicPr>
          <p:cNvPr id="8194" name="Picture 2" descr="What is a Pie Chart? - Answered - Twinkl Teaching WIki">
            <a:extLst>
              <a:ext uri="{FF2B5EF4-FFF2-40B4-BE49-F238E27FC236}">
                <a16:creationId xmlns:a16="http://schemas.microsoft.com/office/drawing/2014/main" id="{24E7EB65-8161-46FD-81A1-85FC935803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86712" y="1362601"/>
            <a:ext cx="3424238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What is a Pie Chart? - Answered - Twinkl Teaching WIki">
            <a:extLst>
              <a:ext uri="{FF2B5EF4-FFF2-40B4-BE49-F238E27FC236}">
                <a16:creationId xmlns:a16="http://schemas.microsoft.com/office/drawing/2014/main" id="{E7F1EB1C-EC7A-44BF-B7CB-49BCAE045E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37"/>
          <a:stretch/>
        </p:blipFill>
        <p:spPr bwMode="auto">
          <a:xfrm>
            <a:off x="4110950" y="3705225"/>
            <a:ext cx="1047607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3505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Gill Sans MT" panose="020B0502020104020203" pitchFamily="34" charset="0"/>
              </a:rPr>
              <a:t>Pie chart 2:</a:t>
            </a:r>
          </a:p>
          <a:p>
            <a:r>
              <a:rPr lang="en-GB" dirty="0">
                <a:latin typeface="Gill Sans MT" panose="020B0502020104020203" pitchFamily="34" charset="0"/>
              </a:rPr>
              <a:t>This pie chart shows which pets children have. 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396669"/>
              </p:ext>
            </p:extLst>
          </p:nvPr>
        </p:nvGraphicFramePr>
        <p:xfrm>
          <a:off x="5334002" y="537980"/>
          <a:ext cx="6373893" cy="56273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Which category was the most common?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Which category was the least common?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If 80 children were asked, how many children have a cat?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What fraction of children have a cat?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Approximately, how many children have a fish?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  <p:pic>
        <p:nvPicPr>
          <p:cNvPr id="9218" name="Picture 2" descr="Pie Charts - Go Teach Maths: Handcrafted Resources for Maths Teachers">
            <a:extLst>
              <a:ext uri="{FF2B5EF4-FFF2-40B4-BE49-F238E27FC236}">
                <a16:creationId xmlns:a16="http://schemas.microsoft.com/office/drawing/2014/main" id="{636BEC8B-B496-447B-BAE2-3C2C5A6B2F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42" t="27222" r="6827" b="10101"/>
          <a:stretch/>
        </p:blipFill>
        <p:spPr bwMode="auto">
          <a:xfrm>
            <a:off x="484105" y="1352550"/>
            <a:ext cx="4087906" cy="425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9369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Gill Sans MT" panose="020B0502020104020203" pitchFamily="34" charset="0"/>
              </a:rPr>
              <a:t>Pie chart 3:</a:t>
            </a:r>
          </a:p>
          <a:p>
            <a:r>
              <a:rPr lang="en-GB" dirty="0">
                <a:latin typeface="Gill Sans MT" panose="020B0502020104020203" pitchFamily="34" charset="0"/>
              </a:rPr>
              <a:t>This pie chart shows the results of 40 children when they were asked their favourite fruits. 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37035"/>
              </p:ext>
            </p:extLst>
          </p:nvPr>
        </p:nvGraphicFramePr>
        <p:xfrm>
          <a:off x="5334002" y="537980"/>
          <a:ext cx="6373893" cy="56273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Which fruit was the most popular?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How many children chose apples as their favourite fruit?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What fraction of children chose bananas as their favourite fruit?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True or false: 6 children chose grapes.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Approximately what percentage of children chose bananas and apples?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9DCAAB2A-5572-470F-A8EE-82778E2371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83" r="8647"/>
          <a:stretch/>
        </p:blipFill>
        <p:spPr>
          <a:xfrm>
            <a:off x="546848" y="1618129"/>
            <a:ext cx="4087906" cy="387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2465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Gill Sans MT" panose="020B0502020104020203" pitchFamily="34" charset="0"/>
              </a:rPr>
              <a:t>Pie chart 4:</a:t>
            </a:r>
          </a:p>
          <a:p>
            <a:r>
              <a:rPr lang="en-GB" dirty="0">
                <a:latin typeface="Gill Sans MT" panose="020B0502020104020203" pitchFamily="34" charset="0"/>
              </a:rPr>
              <a:t>This pie chart shows the types of houses the children in Year 6 live in.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451"/>
              </p:ext>
            </p:extLst>
          </p:nvPr>
        </p:nvGraphicFramePr>
        <p:xfrm>
          <a:off x="5334002" y="537980"/>
          <a:ext cx="6373893" cy="5660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Which house type is the most common?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60 children took part in this survey. How many of them live in detached houses?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What fraction of children live in terraced houses?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How many fewer children live in bungalows than detached houses?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What percentage of children do NOT live in terraced houses or bungalows?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  <p:pic>
        <p:nvPicPr>
          <p:cNvPr id="6146" name="Picture 2" descr="Year 6 Read and Interpret Pie Charts Game | Classroom Secrets Kids">
            <a:extLst>
              <a:ext uri="{FF2B5EF4-FFF2-40B4-BE49-F238E27FC236}">
                <a16:creationId xmlns:a16="http://schemas.microsoft.com/office/drawing/2014/main" id="{89C8D1EC-C7D1-4453-B22D-6BA80023B8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46848" y="1419474"/>
            <a:ext cx="3267762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Year 6 Read and Interpret Pie Charts Game | Classroom Secrets Kids">
            <a:extLst>
              <a:ext uri="{FF2B5EF4-FFF2-40B4-BE49-F238E27FC236}">
                <a16:creationId xmlns:a16="http://schemas.microsoft.com/office/drawing/2014/main" id="{1C067129-B4F7-4923-9509-2625F8635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25" t="11438" r="12813" b="7399"/>
          <a:stretch/>
        </p:blipFill>
        <p:spPr bwMode="auto">
          <a:xfrm>
            <a:off x="3689549" y="3809751"/>
            <a:ext cx="1644453" cy="181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6107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Gill Sans MT" panose="020B0502020104020203" pitchFamily="34" charset="0"/>
              </a:rPr>
              <a:t>Pie chart 5: </a:t>
            </a:r>
          </a:p>
          <a:p>
            <a:r>
              <a:rPr lang="en-GB" dirty="0">
                <a:latin typeface="Gill Sans MT" panose="020B0502020104020203" pitchFamily="34" charset="0"/>
              </a:rPr>
              <a:t>This pie chart shows the favourite genre of books of 100 children. 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369429"/>
              </p:ext>
            </p:extLst>
          </p:nvPr>
        </p:nvGraphicFramePr>
        <p:xfrm>
          <a:off x="5334002" y="537980"/>
          <a:ext cx="6373893" cy="564373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Which genre is the most popular?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How many children chose fantasy?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True or false: more than a third of children chose graphic novels, mystery and comedy.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Approximately, what percentage of children chose sci-fi?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Approximately, how many children did NOT choose horror or comedy?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111BBFDF-42CF-4DB5-AD61-505404A88D25}"/>
              </a:ext>
            </a:extLst>
          </p:cNvPr>
          <p:cNvGrpSpPr/>
          <p:nvPr/>
        </p:nvGrpSpPr>
        <p:grpSpPr>
          <a:xfrm>
            <a:off x="286932" y="1337201"/>
            <a:ext cx="3672727" cy="3702109"/>
            <a:chOff x="468976" y="1085602"/>
            <a:chExt cx="3672727" cy="370210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D262F5A-117C-46B1-886E-728170F5C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7143" t="14368" r="38214" b="13219"/>
            <a:stretch/>
          </p:blipFill>
          <p:spPr>
            <a:xfrm>
              <a:off x="468976" y="1085602"/>
              <a:ext cx="3672727" cy="3702109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4770E73-C69F-4E32-8ED1-7A8FE5E3E159}"/>
                </a:ext>
              </a:extLst>
            </p:cNvPr>
            <p:cNvSpPr/>
            <p:nvPr/>
          </p:nvSpPr>
          <p:spPr>
            <a:xfrm>
              <a:off x="885825" y="2438400"/>
              <a:ext cx="476250" cy="352425"/>
            </a:xfrm>
            <a:prstGeom prst="ellipse">
              <a:avLst/>
            </a:prstGeom>
            <a:solidFill>
              <a:srgbClr val="009A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C1EA8CB-911A-450E-B48A-A306A69753C6}"/>
                </a:ext>
              </a:extLst>
            </p:cNvPr>
            <p:cNvSpPr/>
            <p:nvPr/>
          </p:nvSpPr>
          <p:spPr>
            <a:xfrm>
              <a:off x="2994895" y="1857375"/>
              <a:ext cx="476250" cy="352425"/>
            </a:xfrm>
            <a:prstGeom prst="ellipse">
              <a:avLst/>
            </a:prstGeom>
            <a:solidFill>
              <a:srgbClr val="2B5C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A6CDF59-7EB0-4113-8476-56DD2BF28DF5}"/>
                </a:ext>
              </a:extLst>
            </p:cNvPr>
            <p:cNvSpPr/>
            <p:nvPr/>
          </p:nvSpPr>
          <p:spPr>
            <a:xfrm>
              <a:off x="3483409" y="2999230"/>
              <a:ext cx="476250" cy="352425"/>
            </a:xfrm>
            <a:prstGeom prst="ellipse">
              <a:avLst/>
            </a:prstGeom>
            <a:solidFill>
              <a:srgbClr val="F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2F183F8-B3B7-43B4-A2DE-86763626A27C}"/>
                </a:ext>
              </a:extLst>
            </p:cNvPr>
            <p:cNvSpPr/>
            <p:nvPr/>
          </p:nvSpPr>
          <p:spPr>
            <a:xfrm>
              <a:off x="3343528" y="3429000"/>
              <a:ext cx="476250" cy="352425"/>
            </a:xfrm>
            <a:prstGeom prst="ellipse">
              <a:avLst/>
            </a:prstGeom>
            <a:solidFill>
              <a:srgbClr val="FF9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2AD1B61-CD02-47F6-9664-57F91009673D}"/>
                </a:ext>
              </a:extLst>
            </p:cNvPr>
            <p:cNvSpPr/>
            <p:nvPr/>
          </p:nvSpPr>
          <p:spPr>
            <a:xfrm>
              <a:off x="2896689" y="3858770"/>
              <a:ext cx="476250" cy="352425"/>
            </a:xfrm>
            <a:prstGeom prst="ellipse">
              <a:avLst/>
            </a:prstGeom>
            <a:solidFill>
              <a:srgbClr val="009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DCAF1FE-0A71-4CD1-86D0-5FE7EDC4C52B}"/>
                </a:ext>
              </a:extLst>
            </p:cNvPr>
            <p:cNvSpPr/>
            <p:nvPr/>
          </p:nvSpPr>
          <p:spPr>
            <a:xfrm>
              <a:off x="1919660" y="4133850"/>
              <a:ext cx="476250" cy="352425"/>
            </a:xfrm>
            <a:prstGeom prst="ellipse">
              <a:avLst/>
            </a:prstGeom>
            <a:solidFill>
              <a:srgbClr val="AA00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220B8B2-75A2-46E9-BB9E-E950CBC8AFEE}"/>
              </a:ext>
            </a:extLst>
          </p:cNvPr>
          <p:cNvGrpSpPr/>
          <p:nvPr/>
        </p:nvGrpSpPr>
        <p:grpSpPr>
          <a:xfrm>
            <a:off x="3720993" y="4033024"/>
            <a:ext cx="1291084" cy="1867376"/>
            <a:chOff x="3157090" y="4555581"/>
            <a:chExt cx="1291084" cy="1867376"/>
          </a:xfrm>
        </p:grpSpPr>
        <p:pic>
          <p:nvPicPr>
            <p:cNvPr id="10242" name="Picture 2" descr="What's Your Pie Chart? | WGOM">
              <a:extLst>
                <a:ext uri="{FF2B5EF4-FFF2-40B4-BE49-F238E27FC236}">
                  <a16:creationId xmlns:a16="http://schemas.microsoft.com/office/drawing/2014/main" id="{09680F62-9A32-4A59-9ED9-71C165C144D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607" t="13793" r="33818" b="42529"/>
            <a:stretch/>
          </p:blipFill>
          <p:spPr bwMode="auto">
            <a:xfrm>
              <a:off x="3157090" y="4555581"/>
              <a:ext cx="314055" cy="18631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57A249A-1167-4347-A7D2-13B4B56B434F}"/>
                </a:ext>
              </a:extLst>
            </p:cNvPr>
            <p:cNvSpPr txBox="1"/>
            <p:nvPr/>
          </p:nvSpPr>
          <p:spPr>
            <a:xfrm>
              <a:off x="3471145" y="4607075"/>
              <a:ext cx="977029" cy="181588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latin typeface="Gill Sans MT" panose="020B0502020104020203" pitchFamily="34" charset="0"/>
                </a:rPr>
                <a:t>Fantasy</a:t>
              </a:r>
            </a:p>
            <a:p>
              <a:r>
                <a:rPr lang="en-GB" sz="1600" dirty="0">
                  <a:latin typeface="Gill Sans MT" panose="020B0502020104020203" pitchFamily="34" charset="0"/>
                </a:rPr>
                <a:t>Sci-fi</a:t>
              </a:r>
            </a:p>
            <a:p>
              <a:r>
                <a:rPr lang="en-GB" sz="1600" dirty="0">
                  <a:latin typeface="Gill Sans MT" panose="020B0502020104020203" pitchFamily="34" charset="0"/>
                </a:rPr>
                <a:t>Comedy </a:t>
              </a:r>
            </a:p>
            <a:p>
              <a:r>
                <a:rPr lang="en-GB" sz="1600" dirty="0">
                  <a:latin typeface="Gill Sans MT" panose="020B0502020104020203" pitchFamily="34" charset="0"/>
                </a:rPr>
                <a:t>Mystery</a:t>
              </a:r>
            </a:p>
            <a:p>
              <a:r>
                <a:rPr lang="en-GB" sz="1600" dirty="0">
                  <a:latin typeface="Gill Sans MT" panose="020B0502020104020203" pitchFamily="34" charset="0"/>
                </a:rPr>
                <a:t>Graphic novels</a:t>
              </a:r>
            </a:p>
            <a:p>
              <a:r>
                <a:rPr lang="en-GB" sz="1600" dirty="0">
                  <a:latin typeface="Gill Sans MT" panose="020B0502020104020203" pitchFamily="34" charset="0"/>
                </a:rPr>
                <a:t>Horror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18095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3F3B7-2B19-4D8F-883C-CB27D3A2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  <a:latin typeface="Gill Sans MT" panose="020B0502020104020203" pitchFamily="34" charset="0"/>
              </a:rPr>
              <a:t>Pie charts (answers)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83322C3-D850-4E3B-9CD3-E6F54B771E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179462"/>
              </p:ext>
            </p:extLst>
          </p:nvPr>
        </p:nvGraphicFramePr>
        <p:xfrm>
          <a:off x="838200" y="1690688"/>
          <a:ext cx="10515602" cy="428102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79912">
                  <a:extLst>
                    <a:ext uri="{9D8B030D-6E8A-4147-A177-3AD203B41FA5}">
                      <a16:colId xmlns:a16="http://schemas.microsoft.com/office/drawing/2014/main" val="725218622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2829903908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1485117466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2781402710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2143544131"/>
                    </a:ext>
                  </a:extLst>
                </a:gridCol>
                <a:gridCol w="1907138">
                  <a:extLst>
                    <a:ext uri="{9D8B030D-6E8A-4147-A177-3AD203B41FA5}">
                      <a16:colId xmlns:a16="http://schemas.microsoft.com/office/drawing/2014/main" val="3359740546"/>
                    </a:ext>
                  </a:extLst>
                </a:gridCol>
              </a:tblGrid>
              <a:tr h="519112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Pie charts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Pie charts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Pie charts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Pie charts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Gill Sans MT" panose="020B0502020104020203" pitchFamily="34" charset="0"/>
                        </a:rPr>
                        <a:t>Pie charts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735141"/>
                  </a:ext>
                </a:extLst>
              </a:tr>
              <a:tr h="752382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Summer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Dog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Apples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Terraced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Horror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1085556"/>
                  </a:ext>
                </a:extLst>
              </a:tr>
              <a:tr h="752382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30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No pet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25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118441"/>
                  </a:ext>
                </a:extLst>
              </a:tr>
              <a:tr h="752382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45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20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1/8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3/5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False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884403"/>
                  </a:ext>
                </a:extLst>
              </a:tr>
              <a:tr h="752382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12.5%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1/4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False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Approx. 10%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427733"/>
                  </a:ext>
                </a:extLst>
              </a:tr>
              <a:tr h="752382"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Q5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105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Approx. 20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Approx. 37.5%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latin typeface="Gill Sans MT" panose="020B0502020104020203" pitchFamily="34" charset="0"/>
                        </a:rPr>
                        <a:t>Approx. 37.5%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>
                          <a:latin typeface="Gill Sans MT" panose="020B0502020104020203" pitchFamily="34" charset="0"/>
                        </a:rPr>
                        <a:t>Approx. </a:t>
                      </a:r>
                      <a:r>
                        <a:rPr lang="en-GB" sz="1800" dirty="0">
                          <a:latin typeface="Gill Sans MT" panose="020B0502020104020203" pitchFamily="34" charset="0"/>
                        </a:rPr>
                        <a:t>50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698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10768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BC242-05E2-4DEA-B621-D8C986CDF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  <a:noFill/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1500" dirty="0">
                <a:latin typeface="Gill Sans MT" panose="020B0502020104020203" pitchFamily="34" charset="0"/>
              </a:rPr>
              <a:t>Reading and interpreting tables</a:t>
            </a:r>
          </a:p>
        </p:txBody>
      </p:sp>
    </p:spTree>
    <p:extLst>
      <p:ext uri="{BB962C8B-B14F-4D97-AF65-F5344CB8AC3E}">
        <p14:creationId xmlns:p14="http://schemas.microsoft.com/office/powerpoint/2010/main" val="14060302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Gill Sans MT" panose="020B0502020104020203" pitchFamily="34" charset="0"/>
              </a:rPr>
              <a:t>This graph shows the amount of rainfall over a week.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/>
        </p:nvGraphicFramePr>
        <p:xfrm>
          <a:off x="5334002" y="537980"/>
          <a:ext cx="6373893" cy="56273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On which day did it rain the most?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Which day did it rain the least?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How much more did it rain on Tuesday than Monday?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What is the difference between the wettest and driest day?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What is the mean rainfall over the 5 days?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71982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Gill Sans MT" panose="020B0502020104020203" pitchFamily="34" charset="0"/>
              </a:rPr>
              <a:t>This graph shows the amount of rainfall over a week.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/>
        </p:nvGraphicFramePr>
        <p:xfrm>
          <a:off x="5334002" y="537980"/>
          <a:ext cx="6373893" cy="56273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On which day did it rain the most?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Which day did it rain the least?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How much more did it rain on Tuesday than Monday?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What is the difference between the wettest and driest day?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What is the mean rainfall over the 5 days?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0622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Gill Sans MT" panose="020B0502020104020203" pitchFamily="34" charset="0"/>
              </a:rPr>
              <a:t>This graph shows the amount of rainfall over a week.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/>
        </p:nvGraphicFramePr>
        <p:xfrm>
          <a:off x="5334002" y="537980"/>
          <a:ext cx="6373893" cy="56273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On which day did it rain the most?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Which day did it rain the least?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How much more did it rain on Tuesday than Monday?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What is the difference between the wettest and driest day?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What is the mean rainfall over the 5 days?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41185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Gill Sans MT" panose="020B0502020104020203" pitchFamily="34" charset="0"/>
              </a:rPr>
              <a:t>This graph shows the amount of rainfall over a week.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/>
        </p:nvGraphicFramePr>
        <p:xfrm>
          <a:off x="5334002" y="537980"/>
          <a:ext cx="6373893" cy="56273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On which day did it rain the most?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Which day did it rain the least?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How much more did it rain on Tuesday than Monday?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What is the difference between the wettest and driest day?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What is the mean rainfall over the 5 days?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27885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A5D8F2-D01F-46D0-AFF6-5848DBE9647A}"/>
              </a:ext>
            </a:extLst>
          </p:cNvPr>
          <p:cNvSpPr txBox="1"/>
          <p:nvPr/>
        </p:nvSpPr>
        <p:spPr>
          <a:xfrm>
            <a:off x="546848" y="439271"/>
            <a:ext cx="4087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Gill Sans MT" panose="020B0502020104020203" pitchFamily="34" charset="0"/>
              </a:rPr>
              <a:t>This graph shows the amount of rainfall over a week.</a:t>
            </a:r>
          </a:p>
        </p:txBody>
      </p:sp>
      <p:graphicFrame>
        <p:nvGraphicFramePr>
          <p:cNvPr id="7" name="Table 25">
            <a:extLst>
              <a:ext uri="{FF2B5EF4-FFF2-40B4-BE49-F238E27FC236}">
                <a16:creationId xmlns:a16="http://schemas.microsoft.com/office/drawing/2014/main" id="{D0B7E1CF-01AE-4087-87AE-17584156CB11}"/>
              </a:ext>
            </a:extLst>
          </p:cNvPr>
          <p:cNvGraphicFramePr>
            <a:graphicFrameLocks noGrp="1"/>
          </p:cNvGraphicFramePr>
          <p:nvPr/>
        </p:nvGraphicFramePr>
        <p:xfrm>
          <a:off x="5334002" y="537980"/>
          <a:ext cx="6373893" cy="56273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3893">
                  <a:extLst>
                    <a:ext uri="{9D8B030D-6E8A-4147-A177-3AD203B41FA5}">
                      <a16:colId xmlns:a16="http://schemas.microsoft.com/office/drawing/2014/main" val="3020598995"/>
                    </a:ext>
                  </a:extLst>
                </a:gridCol>
              </a:tblGrid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1. On which day did it rain the most?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84752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97044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2. Which day did it rain the least?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54839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56640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3. How much more did it rain on Tuesday than Monday?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83211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92728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4. What is the difference between the wettest and driest day?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2246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sz="1600" dirty="0">
                        <a:latin typeface="Gill Sans MT" panose="020B0502020104020203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147457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Gill Sans MT" panose="020B0502020104020203" pitchFamily="34" charset="0"/>
                        </a:rPr>
                        <a:t>5. What is the mean rainfall over the 5 days?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62986"/>
                  </a:ext>
                </a:extLst>
              </a:tr>
              <a:tr h="5627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694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7168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2433</Words>
  <Application>Microsoft Office PowerPoint</Application>
  <PresentationFormat>Widescreen</PresentationFormat>
  <Paragraphs>329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Gill Sans MT</vt:lpstr>
      <vt:lpstr>Office Theme</vt:lpstr>
      <vt:lpstr>KS2 Statistics Reasoning Practice Timetables Graphs Pictograms Tables Pie charts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Graphs (answers)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Pictograms (answers)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Timetables (answers)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Pie charts (answers)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Elliott</dc:creator>
  <cp:lastModifiedBy>Stephanie Elliott</cp:lastModifiedBy>
  <cp:revision>23</cp:revision>
  <dcterms:created xsi:type="dcterms:W3CDTF">2023-08-15T10:07:13Z</dcterms:created>
  <dcterms:modified xsi:type="dcterms:W3CDTF">2023-08-20T15:45:28Z</dcterms:modified>
</cp:coreProperties>
</file>